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6"/>
  </p:notesMasterIdLst>
  <p:sldIdLst>
    <p:sldId id="257" r:id="rId2"/>
    <p:sldId id="429" r:id="rId3"/>
    <p:sldId id="357" r:id="rId4"/>
    <p:sldId id="418" r:id="rId5"/>
    <p:sldId id="426" r:id="rId6"/>
    <p:sldId id="424" r:id="rId7"/>
    <p:sldId id="427" r:id="rId8"/>
    <p:sldId id="428" r:id="rId9"/>
    <p:sldId id="403" r:id="rId10"/>
    <p:sldId id="430" r:id="rId11"/>
    <p:sldId id="420" r:id="rId12"/>
    <p:sldId id="277" r:id="rId13"/>
    <p:sldId id="423" r:id="rId14"/>
    <p:sldId id="422" r:id="rId15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262626"/>
        </a:solidFill>
        <a:effectLst/>
        <a:uFillTx/>
        <a:latin typeface="Mont Book"/>
        <a:ea typeface="Mont Book"/>
        <a:cs typeface="Mont Book"/>
        <a:sym typeface="Mont Book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262626"/>
        </a:solidFill>
        <a:effectLst/>
        <a:uFillTx/>
        <a:latin typeface="Mont Book"/>
        <a:ea typeface="Mont Book"/>
        <a:cs typeface="Mont Book"/>
        <a:sym typeface="Mont Book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262626"/>
        </a:solidFill>
        <a:effectLst/>
        <a:uFillTx/>
        <a:latin typeface="Mont Book"/>
        <a:ea typeface="Mont Book"/>
        <a:cs typeface="Mont Book"/>
        <a:sym typeface="Mont Book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262626"/>
        </a:solidFill>
        <a:effectLst/>
        <a:uFillTx/>
        <a:latin typeface="Mont Book"/>
        <a:ea typeface="Mont Book"/>
        <a:cs typeface="Mont Book"/>
        <a:sym typeface="Mont Book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262626"/>
        </a:solidFill>
        <a:effectLst/>
        <a:uFillTx/>
        <a:latin typeface="Mont Book"/>
        <a:ea typeface="Mont Book"/>
        <a:cs typeface="Mont Book"/>
        <a:sym typeface="Mont Book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262626"/>
        </a:solidFill>
        <a:effectLst/>
        <a:uFillTx/>
        <a:latin typeface="Mont Book"/>
        <a:ea typeface="Mont Book"/>
        <a:cs typeface="Mont Book"/>
        <a:sym typeface="Mont Book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262626"/>
        </a:solidFill>
        <a:effectLst/>
        <a:uFillTx/>
        <a:latin typeface="Mont Book"/>
        <a:ea typeface="Mont Book"/>
        <a:cs typeface="Mont Book"/>
        <a:sym typeface="Mont Book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262626"/>
        </a:solidFill>
        <a:effectLst/>
        <a:uFillTx/>
        <a:latin typeface="Mont Book"/>
        <a:ea typeface="Mont Book"/>
        <a:cs typeface="Mont Book"/>
        <a:sym typeface="Mont Book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262626"/>
        </a:solidFill>
        <a:effectLst/>
        <a:uFillTx/>
        <a:latin typeface="Mont Book"/>
        <a:ea typeface="Mont Book"/>
        <a:cs typeface="Mont Book"/>
        <a:sym typeface="Mont Book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09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4D5D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487" autoAdjust="0"/>
    <p:restoredTop sz="94604" autoAdjust="0"/>
  </p:normalViewPr>
  <p:slideViewPr>
    <p:cSldViewPr snapToGrid="0" snapToObjects="1">
      <p:cViewPr varScale="1">
        <p:scale>
          <a:sx n="53" d="100"/>
          <a:sy n="53" d="100"/>
        </p:scale>
        <p:origin x="978" y="120"/>
      </p:cViewPr>
      <p:guideLst/>
    </p:cSldViewPr>
  </p:slideViewPr>
  <p:outlineViewPr>
    <p:cViewPr>
      <p:scale>
        <a:sx n="33" d="100"/>
        <a:sy n="33" d="100"/>
      </p:scale>
      <p:origin x="0" y="-570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57" name="Shape 25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1961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Metadata: date,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133ECC8-7284-4C6A-B96D-1F207CED6B38}" type="slidenum">
              <a:rPr lang="en-ZA" altLang="en-US" smtClean="0"/>
              <a:pPr>
                <a:defRPr/>
              </a:pPr>
              <a:t>3</a:t>
            </a:fld>
            <a:endParaRPr lang="en-ZA" altLang="en-US"/>
          </a:p>
        </p:txBody>
      </p:sp>
    </p:spTree>
    <p:extLst>
      <p:ext uri="{BB962C8B-B14F-4D97-AF65-F5344CB8AC3E}">
        <p14:creationId xmlns:p14="http://schemas.microsoft.com/office/powerpoint/2010/main" val="26111373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OSD -  Online Standard </a:t>
            </a:r>
            <a:r>
              <a:rPr lang="sv-SE" dirty="0" err="1"/>
              <a:t>Development</a:t>
            </a:r>
            <a:r>
              <a:rPr lang="sv-SE" dirty="0"/>
              <a:t> </a:t>
            </a:r>
            <a:r>
              <a:rPr lang="sv-SE" dirty="0" err="1"/>
              <a:t>platform</a:t>
            </a:r>
            <a:r>
              <a:rPr lang="sv-SE" dirty="0"/>
              <a:t>, </a:t>
            </a:r>
            <a:r>
              <a:rPr lang="sv-SE" dirty="0" err="1"/>
              <a:t>workplace</a:t>
            </a:r>
            <a:r>
              <a:rPr lang="sv-SE" dirty="0"/>
              <a:t> for standards at the web. OSD </a:t>
            </a:r>
            <a:r>
              <a:rPr lang="sv-SE" dirty="0" err="1"/>
              <a:t>allows</a:t>
            </a:r>
            <a:r>
              <a:rPr lang="sv-SE" dirty="0"/>
              <a:t> </a:t>
            </a:r>
            <a:r>
              <a:rPr lang="sv-SE" dirty="0" err="1"/>
              <a:t>writng</a:t>
            </a:r>
            <a:r>
              <a:rPr lang="sv-SE" dirty="0"/>
              <a:t> </a:t>
            </a:r>
            <a:r>
              <a:rPr lang="sv-SE" dirty="0" err="1"/>
              <a:t>formulas</a:t>
            </a:r>
            <a:r>
              <a:rPr lang="sv-SE" dirty="0"/>
              <a:t> </a:t>
            </a:r>
            <a:r>
              <a:rPr lang="sv-SE" dirty="0" err="1"/>
              <a:t>with</a:t>
            </a:r>
            <a:r>
              <a:rPr lang="sv-SE" dirty="0"/>
              <a:t> </a:t>
            </a:r>
            <a:r>
              <a:rPr lang="sv-SE" dirty="0" err="1"/>
              <a:t>equation</a:t>
            </a:r>
            <a:r>
              <a:rPr lang="sv-SE" dirty="0"/>
              <a:t> editor and outputs </a:t>
            </a:r>
            <a:r>
              <a:rPr lang="sv-SE" dirty="0" err="1"/>
              <a:t>them</a:t>
            </a:r>
            <a:r>
              <a:rPr lang="sv-SE" dirty="0"/>
              <a:t> in </a:t>
            </a:r>
            <a:r>
              <a:rPr lang="sv-SE" dirty="0" err="1"/>
              <a:t>MathML</a:t>
            </a:r>
            <a:r>
              <a:rPr lang="sv-SE" dirty="0"/>
              <a:t>.</a:t>
            </a:r>
          </a:p>
          <a:p>
            <a:endParaRPr lang="sv-SE" dirty="0"/>
          </a:p>
          <a:p>
            <a:r>
              <a:rPr lang="sv-SE" dirty="0"/>
              <a:t>DQM in the register </a:t>
            </a:r>
            <a:r>
              <a:rPr lang="sv-SE" dirty="0" err="1"/>
              <a:t>are</a:t>
            </a:r>
            <a:r>
              <a:rPr lang="sv-SE" dirty="0"/>
              <a:t> </a:t>
            </a:r>
            <a:r>
              <a:rPr lang="sv-SE" dirty="0" err="1"/>
              <a:t>compliant</a:t>
            </a:r>
            <a:r>
              <a:rPr lang="sv-SE" dirty="0"/>
              <a:t> </a:t>
            </a:r>
            <a:r>
              <a:rPr lang="sv-SE" dirty="0" err="1"/>
              <a:t>with</a:t>
            </a:r>
            <a:r>
              <a:rPr lang="sv-SE" dirty="0"/>
              <a:t> the best </a:t>
            </a:r>
            <a:r>
              <a:rPr lang="sv-SE" dirty="0" err="1"/>
              <a:t>practice</a:t>
            </a:r>
            <a:r>
              <a:rPr lang="sv-SE" dirty="0"/>
              <a:t> for data on the web, </a:t>
            </a:r>
            <a:r>
              <a:rPr lang="sv-SE" dirty="0" err="1"/>
              <a:t>which</a:t>
            </a:r>
            <a:r>
              <a:rPr lang="sv-SE" dirty="0"/>
              <a:t> is </a:t>
            </a:r>
            <a:r>
              <a:rPr lang="sv-SE" dirty="0" err="1"/>
              <a:t>assured</a:t>
            </a:r>
            <a:r>
              <a:rPr lang="sv-SE" dirty="0"/>
              <a:t> by OGC RAINBOW server, </a:t>
            </a:r>
            <a:r>
              <a:rPr lang="sv-SE" dirty="0" err="1"/>
              <a:t>thus</a:t>
            </a:r>
            <a:r>
              <a:rPr lang="sv-SE" dirty="0"/>
              <a:t> </a:t>
            </a:r>
            <a:r>
              <a:rPr lang="sv-SE" dirty="0" err="1"/>
              <a:t>making</a:t>
            </a:r>
            <a:r>
              <a:rPr lang="sv-SE" dirty="0"/>
              <a:t> DQM FAIR (as in </a:t>
            </a:r>
            <a:r>
              <a:rPr lang="sv-SE" dirty="0" err="1"/>
              <a:t>Findable</a:t>
            </a:r>
            <a:r>
              <a:rPr lang="sv-SE" dirty="0"/>
              <a:t>, </a:t>
            </a:r>
            <a:r>
              <a:rPr lang="sv-SE" dirty="0" err="1"/>
              <a:t>Accessible</a:t>
            </a:r>
            <a:r>
              <a:rPr lang="sv-SE" dirty="0"/>
              <a:t>, Interoperable and </a:t>
            </a:r>
            <a:r>
              <a:rPr lang="sv-SE" dirty="0" err="1"/>
              <a:t>Reusable</a:t>
            </a:r>
            <a:r>
              <a:rPr lang="sv-SE" dirty="0"/>
              <a:t>).</a:t>
            </a:r>
          </a:p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83193F-28C5-4149-BBB3-750E8B0C62FA}" type="slidenum">
              <a:rPr lang="en-ZA" smtClean="0"/>
              <a:t>5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4106629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83193F-28C5-4149-BBB3-750E8B0C62FA}" type="slidenum">
              <a:rPr lang="en-ZA" smtClean="0"/>
              <a:t>6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6700856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CSV – </a:t>
            </a:r>
            <a:r>
              <a:rPr lang="sv-SE" dirty="0" err="1"/>
              <a:t>Comma</a:t>
            </a:r>
            <a:r>
              <a:rPr lang="sv-SE" dirty="0"/>
              <a:t> </a:t>
            </a:r>
            <a:r>
              <a:rPr lang="sv-SE" dirty="0" err="1"/>
              <a:t>Separated</a:t>
            </a:r>
            <a:r>
              <a:rPr lang="sv-SE" dirty="0"/>
              <a:t> </a:t>
            </a:r>
            <a:r>
              <a:rPr lang="sv-SE" dirty="0" err="1"/>
              <a:t>Values</a:t>
            </a:r>
            <a:endParaRPr lang="sv-SE" dirty="0"/>
          </a:p>
          <a:p>
            <a:r>
              <a:rPr lang="sv-SE" dirty="0"/>
              <a:t>TTL – </a:t>
            </a:r>
            <a:r>
              <a:rPr lang="sv-SE" dirty="0" err="1"/>
              <a:t>Terse</a:t>
            </a:r>
            <a:r>
              <a:rPr lang="sv-SE" dirty="0"/>
              <a:t> RDF </a:t>
            </a:r>
            <a:r>
              <a:rPr lang="sv-SE" dirty="0" err="1"/>
              <a:t>Triple</a:t>
            </a:r>
            <a:r>
              <a:rPr lang="sv-SE" dirty="0"/>
              <a:t> </a:t>
            </a:r>
            <a:r>
              <a:rPr lang="sv-SE" dirty="0" err="1"/>
              <a:t>Language</a:t>
            </a:r>
            <a:endParaRPr lang="sv-SE" dirty="0"/>
          </a:p>
          <a:p>
            <a:r>
              <a:rPr lang="sv-SE" dirty="0"/>
              <a:t>RDF - </a:t>
            </a:r>
            <a:r>
              <a:rPr lang="sv-SE" b="0" i="0" dirty="0" err="1">
                <a:solidFill>
                  <a:srgbClr val="202124"/>
                </a:solidFill>
                <a:effectLst/>
                <a:latin typeface="Google Sans"/>
              </a:rPr>
              <a:t>Resource</a:t>
            </a:r>
            <a:r>
              <a:rPr lang="sv-SE" b="0" i="0" dirty="0">
                <a:solidFill>
                  <a:srgbClr val="202124"/>
                </a:solidFill>
                <a:effectLst/>
                <a:latin typeface="Google Sans"/>
              </a:rPr>
              <a:t> </a:t>
            </a:r>
            <a:r>
              <a:rPr lang="sv-SE" b="0" i="0" dirty="0" err="1">
                <a:solidFill>
                  <a:srgbClr val="202124"/>
                </a:solidFill>
                <a:effectLst/>
                <a:latin typeface="Google Sans"/>
              </a:rPr>
              <a:t>Description</a:t>
            </a:r>
            <a:r>
              <a:rPr lang="sv-SE" b="0" i="0" dirty="0">
                <a:solidFill>
                  <a:srgbClr val="202124"/>
                </a:solidFill>
                <a:effectLst/>
                <a:latin typeface="Google Sans"/>
              </a:rPr>
              <a:t> </a:t>
            </a:r>
            <a:r>
              <a:rPr lang="sv-SE" b="0" i="0" dirty="0" err="1">
                <a:solidFill>
                  <a:srgbClr val="202124"/>
                </a:solidFill>
                <a:effectLst/>
                <a:latin typeface="Google Sans"/>
              </a:rPr>
              <a:t>Framework</a:t>
            </a:r>
            <a:r>
              <a:rPr lang="sv-SE" b="0" i="0" dirty="0">
                <a:solidFill>
                  <a:srgbClr val="202124"/>
                </a:solidFill>
                <a:effectLst/>
                <a:latin typeface="Google Sans"/>
              </a:rPr>
              <a:t> (W3C) for </a:t>
            </a:r>
            <a:r>
              <a:rPr lang="sv-SE" b="0" i="0" dirty="0" err="1">
                <a:solidFill>
                  <a:srgbClr val="202124"/>
                </a:solidFill>
                <a:effectLst/>
                <a:latin typeface="Google Sans"/>
              </a:rPr>
              <a:t>semantic</a:t>
            </a:r>
            <a:r>
              <a:rPr lang="sv-SE" b="0" i="0" dirty="0">
                <a:solidFill>
                  <a:srgbClr val="202124"/>
                </a:solidFill>
                <a:effectLst/>
                <a:latin typeface="Google Sans"/>
              </a:rPr>
              <a:t> web</a:t>
            </a:r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83193F-28C5-4149-BBB3-750E8B0C62FA}" type="slidenum">
              <a:rPr lang="en-ZA" smtClean="0"/>
              <a:t>7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6036959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JSON-LD </a:t>
            </a:r>
            <a:r>
              <a:rPr lang="sv-SE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JavaScript </a:t>
            </a:r>
            <a:r>
              <a:rPr lang="sv-SE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Object</a:t>
            </a:r>
            <a:r>
              <a:rPr lang="sv-SE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Notation - </a:t>
            </a:r>
            <a:r>
              <a:rPr lang="sv-SE" dirty="0" err="1"/>
              <a:t>Linked</a:t>
            </a:r>
            <a:r>
              <a:rPr lang="sv-SE" dirty="0"/>
              <a:t> Data</a:t>
            </a:r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83193F-28C5-4149-BBB3-750E8B0C62FA}" type="slidenum">
              <a:rPr lang="en-ZA" smtClean="0"/>
              <a:t>8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4875337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b="1" dirty="0"/>
              <a:t>Hopefully we will go on with this standard</a:t>
            </a:r>
          </a:p>
          <a:p>
            <a:r>
              <a:rPr lang="en-AU" b="0" dirty="0"/>
              <a:t>We need to have a register soon, annex D in the old standard need more measures.</a:t>
            </a:r>
          </a:p>
          <a:p>
            <a:r>
              <a:rPr lang="en-AU" b="1" dirty="0"/>
              <a:t>OGC, Rob works with the register content</a:t>
            </a:r>
          </a:p>
          <a:p>
            <a:r>
              <a:rPr lang="en-AU" b="0" dirty="0"/>
              <a:t>The prototype is working with the most content. But there is still a lot to do. Parallel work to the textual part, not so dependent to 19135</a:t>
            </a:r>
          </a:p>
          <a:p>
            <a:r>
              <a:rPr lang="en-AU" b="1" dirty="0"/>
              <a:t>Control body can be like: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dirty="0"/>
              <a:t>OGC’s Data Quality DWG. Group with focus on spatial data quality, international work with at least 20 tears. Meets 3-4 times a year.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dirty="0"/>
              <a:t>ISPRS WG IV/II. Artificial Intelligence and uncertainty modelling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dirty="0" err="1"/>
              <a:t>EuroGeographics</a:t>
            </a:r>
            <a:r>
              <a:rPr lang="en-AU" dirty="0"/>
              <a:t> Q-KEN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AU" b="1" dirty="0"/>
              <a:t>In the standard </a:t>
            </a:r>
            <a:r>
              <a:rPr lang="en-AU" dirty="0"/>
              <a:t>there is rules for how the process will be for a new measure, maybe in some webform, discussed in control body and confirmed.</a:t>
            </a:r>
            <a:endParaRPr lang="sv-SE" dirty="0"/>
          </a:p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83193F-28C5-4149-BBB3-750E8B0C62FA}" type="slidenum">
              <a:rPr lang="en-ZA" smtClean="0"/>
              <a:t>11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8464265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Read </a:t>
            </a:r>
            <a:r>
              <a:rPr lang="sv-SE" dirty="0" err="1"/>
              <a:t>this</a:t>
            </a:r>
            <a:r>
              <a:rPr lang="sv-SE" dirty="0"/>
              <a:t> as a </a:t>
            </a:r>
            <a:r>
              <a:rPr lang="sv-SE" dirty="0" err="1"/>
              <a:t>Quality</a:t>
            </a:r>
            <a:r>
              <a:rPr lang="sv-SE" dirty="0"/>
              <a:t> </a:t>
            </a:r>
            <a:r>
              <a:rPr lang="sv-SE" dirty="0" err="1"/>
              <a:t>Measure</a:t>
            </a:r>
            <a:r>
              <a:rPr lang="sv-SE" dirty="0"/>
              <a:t> is in the </a:t>
            </a:r>
            <a:r>
              <a:rPr lang="sv-SE" dirty="0" err="1"/>
              <a:t>midle</a:t>
            </a:r>
            <a:r>
              <a:rPr lang="sv-SE" dirty="0"/>
              <a:t>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Universe</a:t>
            </a:r>
            <a:endParaRPr lang="sv-SE" dirty="0"/>
          </a:p>
          <a:p>
            <a:r>
              <a:rPr lang="sv-SE" dirty="0"/>
              <a:t>In </a:t>
            </a:r>
            <a:r>
              <a:rPr lang="sv-SE" dirty="0" err="1"/>
              <a:t>this</a:t>
            </a:r>
            <a:r>
              <a:rPr lang="sv-SE" dirty="0"/>
              <a:t> </a:t>
            </a:r>
            <a:r>
              <a:rPr lang="sv-SE" dirty="0" err="1"/>
              <a:t>example</a:t>
            </a:r>
            <a:r>
              <a:rPr lang="sv-SE" dirty="0"/>
              <a:t> </a:t>
            </a:r>
            <a:r>
              <a:rPr lang="sv-SE" dirty="0" err="1"/>
              <a:t>there</a:t>
            </a:r>
            <a:r>
              <a:rPr lang="sv-SE" dirty="0"/>
              <a:t> is no alias</a:t>
            </a:r>
          </a:p>
          <a:p>
            <a:r>
              <a:rPr lang="sv-SE" dirty="0"/>
              <a:t>The definition is </a:t>
            </a:r>
            <a:r>
              <a:rPr lang="sv-SE" dirty="0" err="1"/>
              <a:t>written</a:t>
            </a:r>
            <a:r>
              <a:rPr lang="sv-SE" dirty="0"/>
              <a:t> in just a </a:t>
            </a:r>
            <a:r>
              <a:rPr lang="sv-SE" dirty="0" err="1"/>
              <a:t>character</a:t>
            </a:r>
            <a:r>
              <a:rPr lang="sv-SE" dirty="0"/>
              <a:t> string</a:t>
            </a:r>
          </a:p>
          <a:p>
            <a:r>
              <a:rPr lang="sv-SE" dirty="0" err="1"/>
              <a:t>Description</a:t>
            </a:r>
            <a:r>
              <a:rPr lang="sv-SE" dirty="0"/>
              <a:t> is </a:t>
            </a:r>
            <a:r>
              <a:rPr lang="sv-SE" dirty="0" err="1"/>
              <a:t>of</a:t>
            </a:r>
            <a:r>
              <a:rPr lang="sv-SE" dirty="0"/>
              <a:t> the data </a:t>
            </a:r>
            <a:r>
              <a:rPr lang="sv-SE" dirty="0" err="1"/>
              <a:t>type</a:t>
            </a:r>
            <a:r>
              <a:rPr lang="sv-SE" dirty="0"/>
              <a:t> </a:t>
            </a:r>
            <a:r>
              <a:rPr lang="sv-SE" dirty="0" err="1"/>
              <a:t>MeasureDescription</a:t>
            </a:r>
            <a:r>
              <a:rPr lang="sv-SE" dirty="0"/>
              <a:t> </a:t>
            </a:r>
            <a:r>
              <a:rPr lang="sv-SE" dirty="0" err="1"/>
              <a:t>with</a:t>
            </a:r>
            <a:r>
              <a:rPr lang="sv-SE" dirty="0"/>
              <a:t> </a:t>
            </a:r>
            <a:r>
              <a:rPr lang="sv-SE" dirty="0" err="1"/>
              <a:t>extendedescription</a:t>
            </a:r>
            <a:r>
              <a:rPr lang="sv-SE" dirty="0"/>
              <a:t> in </a:t>
            </a:r>
            <a:r>
              <a:rPr lang="sv-SE" dirty="0" err="1"/>
              <a:t>this</a:t>
            </a:r>
            <a:r>
              <a:rPr lang="sv-SE" dirty="0"/>
              <a:t> </a:t>
            </a:r>
            <a:r>
              <a:rPr lang="sv-SE" dirty="0" err="1"/>
              <a:t>case</a:t>
            </a:r>
            <a:r>
              <a:rPr lang="sv-SE" dirty="0"/>
              <a:t> the </a:t>
            </a:r>
            <a:r>
              <a:rPr lang="sv-SE" dirty="0" err="1"/>
              <a:t>formula</a:t>
            </a:r>
            <a:r>
              <a:rPr lang="sv-SE" dirty="0"/>
              <a:t> </a:t>
            </a:r>
            <a:r>
              <a:rPr lang="sv-SE" dirty="0" err="1"/>
              <a:t>itself</a:t>
            </a:r>
            <a:r>
              <a:rPr lang="sv-SE" dirty="0"/>
              <a:t> as </a:t>
            </a:r>
            <a:r>
              <a:rPr lang="sv-SE" dirty="0" err="1"/>
              <a:t>we</a:t>
            </a:r>
            <a:r>
              <a:rPr lang="sv-SE" dirty="0"/>
              <a:t> humans read it</a:t>
            </a:r>
          </a:p>
          <a:p>
            <a:r>
              <a:rPr lang="sv-SE" dirty="0"/>
              <a:t>The </a:t>
            </a:r>
            <a:r>
              <a:rPr lang="sv-SE" dirty="0" err="1"/>
              <a:t>formula</a:t>
            </a:r>
            <a:r>
              <a:rPr lang="sv-SE" dirty="0"/>
              <a:t> </a:t>
            </a:r>
            <a:r>
              <a:rPr lang="sv-SE" dirty="0" err="1"/>
              <a:t>type</a:t>
            </a:r>
            <a:r>
              <a:rPr lang="sv-SE" dirty="0"/>
              <a:t> is </a:t>
            </a:r>
            <a:r>
              <a:rPr lang="sv-SE" dirty="0" err="1"/>
              <a:t>described</a:t>
            </a:r>
            <a:r>
              <a:rPr lang="sv-SE" dirty="0"/>
              <a:t> </a:t>
            </a:r>
            <a:r>
              <a:rPr lang="sv-SE" dirty="0" err="1"/>
              <a:t>with</a:t>
            </a:r>
            <a:r>
              <a:rPr lang="sv-SE" dirty="0"/>
              <a:t> a </a:t>
            </a:r>
            <a:r>
              <a:rPr lang="sv-SE" dirty="0" err="1"/>
              <a:t>key</a:t>
            </a:r>
            <a:r>
              <a:rPr lang="sv-SE" dirty="0"/>
              <a:t> to the </a:t>
            </a:r>
            <a:r>
              <a:rPr lang="sv-SE" dirty="0" err="1"/>
              <a:t>formula</a:t>
            </a:r>
            <a:r>
              <a:rPr lang="sv-SE" dirty="0"/>
              <a:t>, a </a:t>
            </a:r>
            <a:r>
              <a:rPr lang="sv-SE" dirty="0" err="1"/>
              <a:t>langauage</a:t>
            </a:r>
            <a:r>
              <a:rPr lang="sv-SE" dirty="0"/>
              <a:t> </a:t>
            </a:r>
            <a:r>
              <a:rPr lang="sv-SE" dirty="0" err="1"/>
              <a:t>with</a:t>
            </a:r>
            <a:r>
              <a:rPr lang="sv-SE" dirty="0"/>
              <a:t> version and the </a:t>
            </a:r>
            <a:r>
              <a:rPr lang="sv-SE" dirty="0" err="1"/>
              <a:t>formula</a:t>
            </a:r>
            <a:r>
              <a:rPr lang="sv-SE" dirty="0"/>
              <a:t> </a:t>
            </a:r>
            <a:r>
              <a:rPr lang="sv-SE" dirty="0" err="1"/>
              <a:t>itself</a:t>
            </a:r>
            <a:r>
              <a:rPr lang="sv-SE" dirty="0"/>
              <a:t> in the given </a:t>
            </a:r>
            <a:r>
              <a:rPr lang="sv-SE" dirty="0" err="1"/>
              <a:t>language</a:t>
            </a:r>
            <a:endParaRPr lang="sv-SE" dirty="0"/>
          </a:p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83193F-28C5-4149-BBB3-750E8B0C62FA}" type="slidenum">
              <a:rPr lang="en-ZA" smtClean="0"/>
              <a:t>14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8374840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1340" y="118471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z="3600" b="1">
                <a:solidFill>
                  <a:srgbClr val="00B1FF"/>
                </a:solidFill>
              </a:defRPr>
            </a:lvl1pPr>
          </a:lstStyle>
          <a:p>
            <a:r>
              <a:t>Author and Date</a:t>
            </a:r>
          </a:p>
        </p:txBody>
      </p:sp>
      <p:sp>
        <p:nvSpPr>
          <p:cNvPr id="12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2574991"/>
            <a:ext cx="14035938" cy="4648201"/>
          </a:xfrm>
          <a:prstGeom prst="rect">
            <a:avLst/>
          </a:prstGeom>
        </p:spPr>
        <p:txBody>
          <a:bodyPr anchor="b"/>
          <a:lstStyle>
            <a:lvl1pPr>
              <a:defRPr sz="11600" spc="-232"/>
            </a:lvl1pPr>
          </a:lstStyle>
          <a:p>
            <a:r>
              <a:t>Presentation Title</a:t>
            </a:r>
          </a:p>
        </p:txBody>
      </p:sp>
      <p:sp>
        <p:nvSpPr>
          <p:cNvPr id="13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1342" y="72104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z="5500" b="1">
                <a:solidFill>
                  <a:srgbClr val="00B1FF"/>
                </a:solidFill>
              </a:defRPr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z="5500" b="1">
                <a:solidFill>
                  <a:srgbClr val="00B1FF"/>
                </a:solidFill>
              </a:defRPr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z="5500" b="1">
                <a:solidFill>
                  <a:srgbClr val="00B1FF"/>
                </a:solidFill>
              </a:defRPr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z="5500" b="1">
                <a:solidFill>
                  <a:srgbClr val="00B1FF"/>
                </a:solidFill>
              </a:defRPr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z="5500" b="1">
                <a:solidFill>
                  <a:srgbClr val="00B1FF"/>
                </a:solidFill>
              </a:defRPr>
            </a:lvl5pPr>
          </a:lstStyle>
          <a:p>
            <a:r>
              <a:t>Presentation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pic>
        <p:nvPicPr>
          <p:cNvPr id="14" name="Image" descr="Image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954053" y="2390223"/>
            <a:ext cx="10429948" cy="11325778"/>
          </a:xfrm>
          <a:prstGeom prst="rect">
            <a:avLst/>
          </a:prstGeom>
          <a:ln w="12700">
            <a:miter lim="400000"/>
          </a:ln>
        </p:spPr>
      </p:pic>
      <p:pic>
        <p:nvPicPr>
          <p:cNvPr id="15" name="Image" descr="Image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4374" y="918735"/>
            <a:ext cx="6126909" cy="3121682"/>
          </a:xfrm>
          <a:prstGeom prst="rect">
            <a:avLst/>
          </a:prstGeom>
          <a:ln w="12700">
            <a:miter lim="400000"/>
          </a:ln>
        </p:spPr>
      </p:pic>
      <p:sp>
        <p:nvSpPr>
          <p:cNvPr id="1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lide Title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123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2785730"/>
            <a:ext cx="21971000" cy="9718786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900"/>
              </a:spcBef>
              <a:defRPr/>
            </a:lvl1pPr>
            <a:lvl2pPr>
              <a:lnSpc>
                <a:spcPct val="100000"/>
              </a:lnSpc>
              <a:spcBef>
                <a:spcPts val="900"/>
              </a:spcBef>
              <a:defRPr/>
            </a:lvl2pPr>
            <a:lvl3pPr marL="1219200" indent="0">
              <a:lnSpc>
                <a:spcPct val="100000"/>
              </a:lnSpc>
              <a:spcBef>
                <a:spcPts val="900"/>
              </a:spcBef>
              <a:buNone/>
              <a:defRPr/>
            </a:lvl3pPr>
            <a:lvl4pPr marL="1828800" indent="0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None/>
              <a:defRPr/>
            </a:lvl4pPr>
            <a:lvl5pPr>
              <a:lnSpc>
                <a:spcPct val="100000"/>
              </a:lnSpc>
              <a:spcBef>
                <a:spcPts val="900"/>
              </a:spcBef>
              <a:defRPr/>
            </a:lvl5pPr>
          </a:lstStyle>
          <a:p>
            <a:r>
              <a:rPr dirty="0"/>
              <a:t>Slide bullet text</a:t>
            </a:r>
            <a:endParaRPr lang="en-US" dirty="0"/>
          </a:p>
          <a:p>
            <a:pPr lvl="1"/>
            <a:endParaRPr dirty="0"/>
          </a:p>
          <a:p>
            <a:pPr lvl="1"/>
            <a:endParaRPr dirty="0"/>
          </a:p>
          <a:p>
            <a:pPr lvl="2"/>
            <a:endParaRPr dirty="0"/>
          </a:p>
          <a:p>
            <a:pPr lvl="3"/>
            <a:endParaRPr dirty="0"/>
          </a:p>
          <a:p>
            <a:pPr lvl="4"/>
            <a:endParaRPr dirty="0"/>
          </a:p>
        </p:txBody>
      </p:sp>
      <p:sp>
        <p:nvSpPr>
          <p:cNvPr id="12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3D Mark.png" descr="3D Mark.png"/>
          <p:cNvPicPr>
            <a:picLocks noChangeAspect="1"/>
          </p:cNvPicPr>
          <p:nvPr/>
        </p:nvPicPr>
        <p:blipFill>
          <a:blip r:embed="rId2" cstate="email">
            <a:alphaModFix amt="28042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916343" y="856308"/>
            <a:ext cx="8393334" cy="8393335"/>
          </a:xfrm>
          <a:prstGeom prst="rect">
            <a:avLst/>
          </a:prstGeom>
          <a:ln w="12700">
            <a:miter lim="400000"/>
          </a:ln>
        </p:spPr>
      </p:pic>
      <p:sp>
        <p:nvSpPr>
          <p:cNvPr id="240" name="Thank You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1343969" y="1227969"/>
            <a:ext cx="9779001" cy="143510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8500" b="1" spc="-170">
                <a:solidFill>
                  <a:srgbClr val="00B1FF"/>
                </a:solidFill>
              </a:defRPr>
            </a:lvl1pPr>
          </a:lstStyle>
          <a:p>
            <a:r>
              <a:rPr dirty="0"/>
              <a:t>Thank You</a:t>
            </a:r>
          </a:p>
        </p:txBody>
      </p:sp>
      <p:sp>
        <p:nvSpPr>
          <p:cNvPr id="241" name="Rectangle"/>
          <p:cNvSpPr/>
          <p:nvPr/>
        </p:nvSpPr>
        <p:spPr>
          <a:xfrm>
            <a:off x="11343969" y="2853794"/>
            <a:ext cx="3569395" cy="151693"/>
          </a:xfrm>
          <a:prstGeom prst="rect">
            <a:avLst/>
          </a:prstGeom>
          <a:solidFill>
            <a:srgbClr val="00B1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42" name="Community"/>
          <p:cNvSpPr txBox="1">
            <a:spLocks noGrp="1"/>
          </p:cNvSpPr>
          <p:nvPr>
            <p:ph type="body" sz="quarter" idx="23"/>
          </p:nvPr>
        </p:nvSpPr>
        <p:spPr>
          <a:xfrm>
            <a:off x="11339402" y="3196211"/>
            <a:ext cx="9779001" cy="76633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z="4500" b="1">
                <a:solidFill>
                  <a:srgbClr val="262626"/>
                </a:solidFill>
              </a:defRPr>
            </a:lvl1pPr>
          </a:lstStyle>
          <a:p>
            <a:r>
              <a:rPr dirty="0"/>
              <a:t>Community</a:t>
            </a:r>
          </a:p>
        </p:txBody>
      </p:sp>
      <p:sp>
        <p:nvSpPr>
          <p:cNvPr id="243" name="500+ International Members…"/>
          <p:cNvSpPr txBox="1"/>
          <p:nvPr/>
        </p:nvSpPr>
        <p:spPr>
          <a:xfrm>
            <a:off x="11339402" y="4029351"/>
            <a:ext cx="10439854" cy="28190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lnSpc>
                <a:spcPct val="140000"/>
              </a:lnSpc>
              <a:defRPr sz="2000">
                <a:latin typeface="+mn-lt"/>
                <a:ea typeface="+mn-ea"/>
                <a:cs typeface="+mn-cs"/>
                <a:sym typeface="Arial"/>
              </a:defRPr>
            </a:pPr>
            <a:r>
              <a:rPr dirty="0"/>
              <a:t>500+ International Members</a:t>
            </a:r>
          </a:p>
          <a:p>
            <a:pPr algn="l" defTabSz="457200">
              <a:lnSpc>
                <a:spcPct val="140000"/>
              </a:lnSpc>
              <a:defRPr sz="2000">
                <a:latin typeface="+mn-lt"/>
                <a:ea typeface="+mn-ea"/>
                <a:cs typeface="+mn-cs"/>
                <a:sym typeface="Arial"/>
              </a:defRPr>
            </a:pPr>
            <a:r>
              <a:rPr dirty="0"/>
              <a:t>110+ Member Meetings</a:t>
            </a:r>
          </a:p>
          <a:p>
            <a:pPr algn="l" defTabSz="457200">
              <a:lnSpc>
                <a:spcPct val="140000"/>
              </a:lnSpc>
              <a:defRPr sz="2000">
                <a:latin typeface="+mn-lt"/>
                <a:ea typeface="+mn-ea"/>
                <a:cs typeface="+mn-cs"/>
                <a:sym typeface="Arial"/>
              </a:defRPr>
            </a:pPr>
            <a:r>
              <a:rPr dirty="0"/>
              <a:t>60+ Alliance and Liaison partners</a:t>
            </a:r>
          </a:p>
          <a:p>
            <a:pPr algn="l" defTabSz="457200">
              <a:lnSpc>
                <a:spcPct val="140000"/>
              </a:lnSpc>
              <a:defRPr sz="2000">
                <a:latin typeface="+mn-lt"/>
                <a:ea typeface="+mn-ea"/>
                <a:cs typeface="+mn-cs"/>
                <a:sym typeface="Arial"/>
              </a:defRPr>
            </a:pPr>
            <a:r>
              <a:rPr dirty="0"/>
              <a:t>50+ Standards Working Groups</a:t>
            </a:r>
          </a:p>
          <a:p>
            <a:pPr algn="l" defTabSz="457200">
              <a:lnSpc>
                <a:spcPct val="140000"/>
              </a:lnSpc>
              <a:defRPr sz="2000">
                <a:latin typeface="+mn-lt"/>
                <a:ea typeface="+mn-ea"/>
                <a:cs typeface="+mn-cs"/>
                <a:sym typeface="Arial"/>
              </a:defRPr>
            </a:pPr>
            <a:r>
              <a:rPr dirty="0"/>
              <a:t>45+ Domain Working Groups</a:t>
            </a:r>
          </a:p>
          <a:p>
            <a:pPr algn="l" defTabSz="457200">
              <a:lnSpc>
                <a:spcPct val="140000"/>
              </a:lnSpc>
              <a:defRPr sz="2000">
                <a:latin typeface="+mn-lt"/>
                <a:ea typeface="+mn-ea"/>
                <a:cs typeface="+mn-cs"/>
                <a:sym typeface="Arial"/>
              </a:defRPr>
            </a:pPr>
            <a:r>
              <a:rPr dirty="0"/>
              <a:t>25+ Years of Not for Profit Work</a:t>
            </a:r>
            <a:br>
              <a:rPr dirty="0"/>
            </a:br>
            <a:r>
              <a:rPr dirty="0"/>
              <a:t>10+ Regional and Country Forums</a:t>
            </a:r>
          </a:p>
        </p:txBody>
      </p:sp>
      <p:sp>
        <p:nvSpPr>
          <p:cNvPr id="244" name="Innovation"/>
          <p:cNvSpPr txBox="1"/>
          <p:nvPr/>
        </p:nvSpPr>
        <p:spPr>
          <a:xfrm>
            <a:off x="11339402" y="7135703"/>
            <a:ext cx="9779001" cy="7663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 lnSpcReduction="10000"/>
          </a:bodyPr>
          <a:lstStyle>
            <a:lvl1pPr algn="l" defTabSz="825500">
              <a:defRPr sz="4500" b="1">
                <a:latin typeface="+mn-lt"/>
                <a:ea typeface="+mn-ea"/>
                <a:cs typeface="+mn-cs"/>
                <a:sym typeface="Arial"/>
              </a:defRPr>
            </a:lvl1pPr>
          </a:lstStyle>
          <a:p>
            <a:r>
              <a:rPr dirty="0"/>
              <a:t>Innovation</a:t>
            </a:r>
          </a:p>
        </p:txBody>
      </p:sp>
      <p:sp>
        <p:nvSpPr>
          <p:cNvPr id="245" name="120+ Innovation Initiatives…"/>
          <p:cNvSpPr txBox="1"/>
          <p:nvPr/>
        </p:nvSpPr>
        <p:spPr>
          <a:xfrm>
            <a:off x="11339402" y="8053019"/>
            <a:ext cx="10439854" cy="11966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lnSpc>
                <a:spcPct val="140000"/>
              </a:lnSpc>
              <a:defRPr sz="2000">
                <a:latin typeface="+mn-lt"/>
                <a:ea typeface="+mn-ea"/>
                <a:cs typeface="+mn-cs"/>
                <a:sym typeface="Arial"/>
              </a:defRPr>
            </a:pPr>
            <a:r>
              <a:t>120+ Innovation Initiatives</a:t>
            </a:r>
          </a:p>
          <a:p>
            <a:pPr algn="l" defTabSz="457200">
              <a:lnSpc>
                <a:spcPct val="140000"/>
              </a:lnSpc>
              <a:defRPr sz="2000">
                <a:latin typeface="+mn-lt"/>
                <a:ea typeface="+mn-ea"/>
                <a:cs typeface="+mn-cs"/>
                <a:sym typeface="Arial"/>
              </a:defRPr>
            </a:pPr>
            <a:r>
              <a:t>380+ Technical reports</a:t>
            </a:r>
          </a:p>
          <a:p>
            <a:pPr algn="l" defTabSz="457200">
              <a:lnSpc>
                <a:spcPct val="140000"/>
              </a:lnSpc>
              <a:defRPr sz="2000">
                <a:latin typeface="+mn-lt"/>
                <a:ea typeface="+mn-ea"/>
                <a:cs typeface="+mn-cs"/>
                <a:sym typeface="Arial"/>
              </a:defRPr>
            </a:pPr>
            <a:r>
              <a:t>Quarterly Tech Trends monitoring</a:t>
            </a:r>
          </a:p>
        </p:txBody>
      </p:sp>
      <p:sp>
        <p:nvSpPr>
          <p:cNvPr id="246" name="Standards"/>
          <p:cNvSpPr txBox="1"/>
          <p:nvPr/>
        </p:nvSpPr>
        <p:spPr>
          <a:xfrm>
            <a:off x="11339402" y="9468763"/>
            <a:ext cx="9779001" cy="7663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 lnSpcReduction="10000"/>
          </a:bodyPr>
          <a:lstStyle>
            <a:lvl1pPr algn="l" defTabSz="825500">
              <a:defRPr sz="4500" b="1">
                <a:latin typeface="+mn-lt"/>
                <a:ea typeface="+mn-ea"/>
                <a:cs typeface="+mn-cs"/>
                <a:sym typeface="Arial"/>
              </a:defRPr>
            </a:lvl1pPr>
          </a:lstStyle>
          <a:p>
            <a:r>
              <a:rPr dirty="0"/>
              <a:t>Standards</a:t>
            </a:r>
          </a:p>
        </p:txBody>
      </p:sp>
      <p:sp>
        <p:nvSpPr>
          <p:cNvPr id="247" name="65+ Adopted Standards…"/>
          <p:cNvSpPr txBox="1"/>
          <p:nvPr/>
        </p:nvSpPr>
        <p:spPr>
          <a:xfrm>
            <a:off x="11339402" y="10454222"/>
            <a:ext cx="10439854" cy="16022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lnSpc>
                <a:spcPct val="140000"/>
              </a:lnSpc>
              <a:defRPr sz="2000">
                <a:latin typeface="+mn-lt"/>
                <a:ea typeface="+mn-ea"/>
                <a:cs typeface="+mn-cs"/>
                <a:sym typeface="Arial"/>
              </a:defRPr>
            </a:pPr>
            <a:r>
              <a:rPr dirty="0"/>
              <a:t>65+ Adopted Standards</a:t>
            </a:r>
          </a:p>
          <a:p>
            <a:pPr algn="l" defTabSz="457200">
              <a:lnSpc>
                <a:spcPct val="140000"/>
              </a:lnSpc>
              <a:defRPr sz="2000">
                <a:latin typeface="+mn-lt"/>
                <a:ea typeface="+mn-ea"/>
                <a:cs typeface="+mn-cs"/>
                <a:sym typeface="Arial"/>
              </a:defRPr>
            </a:pPr>
            <a:r>
              <a:rPr dirty="0"/>
              <a:t>300+ products with 1000+ certified implementations</a:t>
            </a:r>
          </a:p>
          <a:p>
            <a:pPr algn="l" defTabSz="457200">
              <a:lnSpc>
                <a:spcPct val="140000"/>
              </a:lnSpc>
              <a:defRPr sz="2000">
                <a:latin typeface="+mn-lt"/>
                <a:ea typeface="+mn-ea"/>
                <a:cs typeface="+mn-cs"/>
                <a:sym typeface="Arial"/>
              </a:defRPr>
            </a:pPr>
            <a:r>
              <a:rPr dirty="0"/>
              <a:t>1,700,000+ Operational Data Sets </a:t>
            </a:r>
            <a:br>
              <a:rPr dirty="0"/>
            </a:br>
            <a:r>
              <a:rPr dirty="0"/>
              <a:t>Using OGC Standards</a:t>
            </a:r>
          </a:p>
        </p:txBody>
      </p:sp>
      <p:pic>
        <p:nvPicPr>
          <p:cNvPr id="248" name="OGC Mark.pdf" descr="OGC Mark.pdf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39743" y="12374675"/>
            <a:ext cx="574285" cy="647902"/>
          </a:xfrm>
          <a:prstGeom prst="rect">
            <a:avLst/>
          </a:prstGeom>
          <a:ln w="12700">
            <a:miter lim="400000"/>
          </a:ln>
        </p:spPr>
      </p:pic>
      <p:sp>
        <p:nvSpPr>
          <p:cNvPr id="249" name="Copyright © 2021 Open Geospatial Consortium"/>
          <p:cNvSpPr txBox="1"/>
          <p:nvPr/>
        </p:nvSpPr>
        <p:spPr>
          <a:xfrm>
            <a:off x="2058447" y="12456573"/>
            <a:ext cx="10439855" cy="4841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457200">
              <a:lnSpc>
                <a:spcPct val="140000"/>
              </a:lnSpc>
              <a:defRPr sz="2000">
                <a:solidFill>
                  <a:srgbClr val="002060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r>
              <a:rPr dirty="0"/>
              <a:t>Copyright © </a:t>
            </a:r>
            <a:r>
              <a:rPr lang="en-US" dirty="0"/>
              <a:t>2024</a:t>
            </a:r>
            <a:r>
              <a:rPr dirty="0"/>
              <a:t> Open Geospatial Consortium</a:t>
            </a:r>
          </a:p>
        </p:txBody>
      </p:sp>
      <p:sp>
        <p:nvSpPr>
          <p:cNvPr id="25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38088" y="12968286"/>
            <a:ext cx="495328" cy="487313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5362752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>
              <a:defRPr sz="4400"/>
            </a:lvl2pPr>
            <a:lvl3pPr>
              <a:defRPr sz="4000"/>
            </a:lvl3pPr>
            <a:lvl4pPr>
              <a:defRPr sz="3600"/>
            </a:lvl4pPr>
            <a:lvl5pPr>
              <a:defRPr sz="3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9CC31B8C-D1BF-8D47-A3EB-AE9638A04711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xfrm>
            <a:off x="11945301" y="12968286"/>
            <a:ext cx="480901" cy="487313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5AC7AC4-9ADF-FA4E-BD12-A120307F00E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361665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00B2FE-C8D9-4863-8749-67372FB6D9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730251"/>
            <a:ext cx="20543520" cy="26511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438732-2208-42DE-917D-7CBF6EFBCC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96313-A473-48A8-A860-5FDC42C64D12}" type="datetime1">
              <a:rPr lang="en-ZA" smtClean="0"/>
              <a:t>2024/06/10</a:t>
            </a:fld>
            <a:endParaRPr lang="en-Z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DB91FE-7FB6-4BCC-8A6A-4D0BC837AD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Standardization in the field of digital geographic information.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EC4956-7060-49CE-BEC9-9F5A414A7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945301" y="12968286"/>
            <a:ext cx="480901" cy="487313"/>
          </a:xfrm>
        </p:spPr>
        <p:txBody>
          <a:bodyPr/>
          <a:lstStyle/>
          <a:p>
            <a:fld id="{D93C5197-1E51-49E6-82D3-45E83ED58034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5399643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952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Slide Title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2826327"/>
            <a:ext cx="21971000" cy="96781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rPr dirty="0"/>
              <a:t>Slide bullet text</a:t>
            </a:r>
            <a:endParaRPr lang="en-US" dirty="0"/>
          </a:p>
          <a:p>
            <a:pPr lvl="1"/>
            <a:endParaRPr dirty="0"/>
          </a:p>
          <a:p>
            <a:pPr lvl="1"/>
            <a:endParaRPr dirty="0"/>
          </a:p>
          <a:p>
            <a:pPr lvl="2"/>
            <a:endParaRPr dirty="0"/>
          </a:p>
          <a:p>
            <a:pPr lvl="3"/>
            <a:endParaRPr dirty="0"/>
          </a:p>
          <a:p>
            <a:pPr lvl="4"/>
            <a:endParaRPr dirty="0"/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76360" y="13080314"/>
            <a:ext cx="418783" cy="37528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2500">
                <a:solidFill>
                  <a:srgbClr val="00B1FF"/>
                </a:solidFill>
                <a:latin typeface="Mont SemiBold"/>
                <a:ea typeface="Mont SemiBold"/>
                <a:cs typeface="Mont SemiBold"/>
                <a:sym typeface="Mont Semi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7" r:id="rId2"/>
    <p:sldLayoutId id="2147483670" r:id="rId3"/>
    <p:sldLayoutId id="2147483671" r:id="rId4"/>
    <p:sldLayoutId id="2147483674" r:id="rId5"/>
  </p:sldLayoutIdLst>
  <p:transition spd="med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B1FF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B1FF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B1FF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B1FF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B1FF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B1FF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B1FF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B1FF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B1FF"/>
          </a:solidFill>
          <a:uFillTx/>
          <a:latin typeface="+mn-lt"/>
          <a:ea typeface="+mn-ea"/>
          <a:cs typeface="+mn-cs"/>
          <a:sym typeface="Arial"/>
        </a:defRPr>
      </a:lvl9pPr>
    </p:titleStyle>
    <p:bodyStyle>
      <a:lvl1pPr marL="609600" marR="0" indent="-609600" algn="l" defTabSz="2438338" rtl="0" latinLnBrk="0">
        <a:lnSpc>
          <a:spcPct val="100000"/>
        </a:lnSpc>
        <a:spcBef>
          <a:spcPts val="900"/>
        </a:spcBef>
        <a:spcAft>
          <a:spcPts val="0"/>
        </a:spcAft>
        <a:buClr>
          <a:srgbClr val="00B1FF"/>
        </a:buClr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1pPr>
      <a:lvl2pPr marL="1219200" marR="0" indent="-609600" algn="l" defTabSz="2438338" rtl="0" latinLnBrk="0">
        <a:lnSpc>
          <a:spcPct val="100000"/>
        </a:lnSpc>
        <a:spcBef>
          <a:spcPts val="900"/>
        </a:spcBef>
        <a:spcAft>
          <a:spcPts val="0"/>
        </a:spcAft>
        <a:buClr>
          <a:srgbClr val="00B1FF"/>
        </a:buClr>
        <a:buSzPct val="123000"/>
        <a:buFontTx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2pPr>
      <a:lvl3pPr marL="1828800" marR="0" indent="-609600" algn="l" defTabSz="2438338" rtl="0" latinLnBrk="0">
        <a:lnSpc>
          <a:spcPct val="100000"/>
        </a:lnSpc>
        <a:spcBef>
          <a:spcPts val="900"/>
        </a:spcBef>
        <a:spcAft>
          <a:spcPts val="0"/>
        </a:spcAft>
        <a:buClr>
          <a:srgbClr val="00B1FF"/>
        </a:buClr>
        <a:buSzPct val="123000"/>
        <a:buFontTx/>
        <a:buChar char="•"/>
        <a:tabLst/>
        <a:defRPr sz="4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3pPr>
      <a:lvl4pPr marL="1828800" marR="0" indent="0" algn="l" defTabSz="2438338" rtl="0" latinLnBrk="0">
        <a:lnSpc>
          <a:spcPct val="100000"/>
        </a:lnSpc>
        <a:spcBef>
          <a:spcPts val="900"/>
        </a:spcBef>
        <a:spcAft>
          <a:spcPts val="0"/>
        </a:spcAft>
        <a:buClr>
          <a:srgbClr val="00B1FF"/>
        </a:buClr>
        <a:buSzPct val="123000"/>
        <a:buFont typeface="Arial" panose="020B0604020202020204" pitchFamily="34" charset="0"/>
        <a:buNone/>
        <a:tabLst/>
        <a:defRPr sz="36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4pPr>
      <a:lvl5pPr marL="3048000" marR="0" indent="-609600" algn="l" defTabSz="2438338" rtl="0" latinLnBrk="0">
        <a:lnSpc>
          <a:spcPct val="100000"/>
        </a:lnSpc>
        <a:spcBef>
          <a:spcPts val="900"/>
        </a:spcBef>
        <a:spcAft>
          <a:spcPts val="0"/>
        </a:spcAft>
        <a:buClr>
          <a:srgbClr val="00B1FF"/>
        </a:buClr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>
          <a:srgbClr val="00B1FF"/>
        </a:buClr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>
          <a:srgbClr val="00B1FF"/>
        </a:buClr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>
          <a:srgbClr val="00B1FF"/>
        </a:buClr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>
          <a:srgbClr val="00B1FF"/>
        </a:buClr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5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ont SemiBold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5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ont SemiBold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5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ont SemiBold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5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ont SemiBold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5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ont SemiBold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5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ont SemiBold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5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ont SemiBold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5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ont SemiBold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5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ont SemiBold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pengis.net/def/glossary/term/NationalMappingAgencies" TargetMode="External"/><Relationship Id="rId2" Type="http://schemas.openxmlformats.org/officeDocument/2006/relationships/hyperlink" Target="https://www.opengis.net/def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9.wmf"/><Relationship Id="rId4" Type="http://schemas.openxmlformats.org/officeDocument/2006/relationships/oleObject" Target="../embeddings/oleObject1.bin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resentation Subtitle">
            <a:extLst>
              <a:ext uri="{FF2B5EF4-FFF2-40B4-BE49-F238E27FC236}">
                <a16:creationId xmlns:a16="http://schemas.microsoft.com/office/drawing/2014/main" id="{AD17ED5E-F497-D24E-82F8-50CA37AC85C0}"/>
              </a:ext>
            </a:extLst>
          </p:cNvPr>
          <p:cNvSpPr txBox="1">
            <a:spLocks noGrp="1"/>
          </p:cNvSpPr>
          <p:nvPr>
            <p:ph type="body" sz="quarter" idx="21"/>
          </p:nvPr>
        </p:nvSpPr>
        <p:spPr>
          <a:xfrm>
            <a:off x="1201340" y="11847162"/>
            <a:ext cx="21971003" cy="636979"/>
          </a:xfrm>
        </p:spPr>
        <p:txBody>
          <a:bodyPr anchor="b">
            <a:noAutofit/>
          </a:bodyPr>
          <a:lstStyle/>
          <a:p>
            <a:r>
              <a:rPr lang="en-AU" sz="2800" noProof="0" dirty="0"/>
              <a:t>Ivana Ivánová, Curtin University</a:t>
            </a:r>
          </a:p>
          <a:p>
            <a:r>
              <a:rPr lang="en-AU" sz="2800" noProof="0" dirty="0"/>
              <a:t>13 June 2024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521D2CE1-2D70-9089-C744-0E3430FBD6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1258" y="3527491"/>
            <a:ext cx="14035938" cy="4648201"/>
          </a:xfrm>
        </p:spPr>
        <p:txBody>
          <a:bodyPr/>
          <a:lstStyle/>
          <a:p>
            <a:r>
              <a:rPr lang="en-AU" noProof="0" dirty="0"/>
              <a:t>Data Quality</a:t>
            </a:r>
            <a:br>
              <a:rPr lang="en-AU" noProof="0" dirty="0"/>
            </a:br>
            <a:r>
              <a:rPr lang="en-AU" noProof="0" dirty="0"/>
              <a:t>&amp;</a:t>
            </a:r>
            <a:br>
              <a:rPr lang="en-AU" noProof="0" dirty="0"/>
            </a:br>
            <a:r>
              <a:rPr lang="en-AU" noProof="0" dirty="0"/>
              <a:t>Artificial Intelligence</a:t>
            </a:r>
          </a:p>
        </p:txBody>
      </p:sp>
      <p:sp>
        <p:nvSpPr>
          <p:cNvPr id="262" name="Author and Date"/>
          <p:cNvSpPr txBox="1">
            <a:spLocks noGrp="1"/>
          </p:cNvSpPr>
          <p:nvPr>
            <p:ph type="body" sz="quarter" idx="1"/>
          </p:nvPr>
        </p:nvSpPr>
        <p:spPr>
          <a:xfrm>
            <a:off x="1206500" y="8162925"/>
            <a:ext cx="21971000" cy="1905000"/>
          </a:xfrm>
        </p:spPr>
        <p:txBody>
          <a:bodyPr>
            <a:normAutofit/>
          </a:bodyPr>
          <a:lstStyle/>
          <a:p>
            <a:r>
              <a:rPr lang="en-AU" noProof="0" dirty="0"/>
              <a:t>OGC Open Standards Code Sprint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Title 2"/>
          <p:cNvSpPr>
            <a:spLocks noGrp="1"/>
          </p:cNvSpPr>
          <p:nvPr>
            <p:ph type="title"/>
          </p:nvPr>
        </p:nvSpPr>
        <p:spPr>
          <a:xfrm>
            <a:off x="1206500" y="952500"/>
            <a:ext cx="21971000" cy="1433163"/>
          </a:xfrm>
        </p:spPr>
        <p:txBody>
          <a:bodyPr/>
          <a:lstStyle/>
          <a:p>
            <a:r>
              <a:rPr lang="en-AU" altLang="en-US" noProof="0" dirty="0"/>
              <a:t>DQ and AI</a:t>
            </a:r>
          </a:p>
        </p:txBody>
      </p:sp>
      <p:sp>
        <p:nvSpPr>
          <p:cNvPr id="6146" name="Content Placeholder 1"/>
          <p:cNvSpPr>
            <a:spLocks noGrp="1"/>
          </p:cNvSpPr>
          <p:nvPr>
            <p:ph idx="1"/>
          </p:nvPr>
        </p:nvSpPr>
        <p:spPr>
          <a:xfrm>
            <a:off x="1206500" y="2825750"/>
            <a:ext cx="10150348" cy="9678988"/>
          </a:xfrm>
        </p:spPr>
        <p:txBody>
          <a:bodyPr>
            <a:normAutofit/>
          </a:bodyPr>
          <a:lstStyle/>
          <a:p>
            <a:r>
              <a:rPr lang="en-AU" altLang="en-US" noProof="0" dirty="0"/>
              <a:t>https://github.com/opengeospatial/TrainingDML-AI_SWG/blob/main/use-cases/examples/1.0/WHU-RS19-quality.json</a:t>
            </a:r>
          </a:p>
          <a:p>
            <a:endParaRPr lang="en-AU" altLang="en-US" noProof="0" dirty="0"/>
          </a:p>
          <a:p>
            <a:endParaRPr lang="en-AU" altLang="en-US" noProof="0" dirty="0"/>
          </a:p>
          <a:p>
            <a:endParaRPr lang="en-AU" altLang="en-US" noProof="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3739C3-B62D-6028-5DD7-D0E1F233C0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62289" y="1357017"/>
            <a:ext cx="14015212" cy="1086146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151E8C3-AF01-4601-96B7-866132C368B9}"/>
              </a:ext>
            </a:extLst>
          </p:cNvPr>
          <p:cNvSpPr txBox="1"/>
          <p:nvPr/>
        </p:nvSpPr>
        <p:spPr>
          <a:xfrm>
            <a:off x="17476489" y="13016933"/>
            <a:ext cx="6121869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AU" sz="2400" b="0" i="0" u="none" strike="noStrike" cap="none" spc="0" normalizeH="0" baseline="0" dirty="0">
                <a:ln>
                  <a:noFill/>
                </a:ln>
                <a:solidFill>
                  <a:srgbClr val="262626"/>
                </a:solidFill>
                <a:effectLst/>
                <a:uFillTx/>
                <a:latin typeface="Mont Book"/>
                <a:ea typeface="Mont Book"/>
                <a:cs typeface="Mont Book"/>
                <a:sym typeface="Mont Book"/>
              </a:rPr>
              <a:t>https://docs.ogc.org/is/23-008r3/23-008r3.html</a:t>
            </a:r>
          </a:p>
        </p:txBody>
      </p:sp>
    </p:spTree>
    <p:extLst>
      <p:ext uri="{BB962C8B-B14F-4D97-AF65-F5344CB8AC3E}">
        <p14:creationId xmlns:p14="http://schemas.microsoft.com/office/powerpoint/2010/main" val="9117791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D1E9EDDB-30F9-AA56-7732-E68B0ADE61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6500" y="952500"/>
            <a:ext cx="21971000" cy="1433163"/>
          </a:xfrm>
        </p:spPr>
        <p:txBody>
          <a:bodyPr/>
          <a:lstStyle/>
          <a:p>
            <a:r>
              <a:rPr lang="en-AU" noProof="0" dirty="0"/>
              <a:t>OGC Code Sprint – goals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2DB3817A-7756-8BB6-12C6-EDAAD5FBBE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6500" y="2826327"/>
            <a:ext cx="21971000" cy="9678189"/>
          </a:xfrm>
        </p:spPr>
        <p:txBody>
          <a:bodyPr/>
          <a:lstStyle/>
          <a:p>
            <a:pPr marL="0" indent="0">
              <a:buNone/>
            </a:pPr>
            <a:r>
              <a:rPr lang="en-AU" noProof="0" dirty="0"/>
              <a:t>Test DQ Measures in the register for automatic consumption – few suggested activities</a:t>
            </a:r>
            <a:r>
              <a:rPr lang="en-AU" dirty="0"/>
              <a:t>:</a:t>
            </a:r>
            <a:endParaRPr lang="en-AU" noProof="0" dirty="0"/>
          </a:p>
          <a:p>
            <a:endParaRPr lang="en-AU" dirty="0"/>
          </a:p>
          <a:p>
            <a:r>
              <a:rPr lang="en-AU" i="1" dirty="0"/>
              <a:t>Perform automated quality assessment using measures on the web</a:t>
            </a:r>
          </a:p>
          <a:p>
            <a:r>
              <a:rPr lang="en-AU" i="1" dirty="0"/>
              <a:t>Document provenance of quality assessment</a:t>
            </a:r>
          </a:p>
          <a:p>
            <a:r>
              <a:rPr lang="en-AU" i="1" dirty="0"/>
              <a:t>Reproduce quality assessment from the provenance record</a:t>
            </a:r>
          </a:p>
          <a:p>
            <a:r>
              <a:rPr lang="en-AU" i="1" dirty="0"/>
              <a:t>Produce a training dataset for AI and assessing its quality</a:t>
            </a:r>
          </a:p>
          <a:p>
            <a:r>
              <a:rPr lang="en-AU" i="1" dirty="0"/>
              <a:t>Perform sample reduction in a Training Dataset and record the process (incl. sampling method and other parameters) in the provenance of the result.</a:t>
            </a:r>
          </a:p>
          <a:p>
            <a:r>
              <a:rPr lang="en-AU" dirty="0"/>
              <a:t>…</a:t>
            </a:r>
          </a:p>
          <a:p>
            <a:r>
              <a:rPr lang="en-AU" dirty="0"/>
              <a:t>…feel free to add yours</a:t>
            </a:r>
          </a:p>
          <a:p>
            <a:endParaRPr lang="en-AU" noProof="0" dirty="0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67D50D94-816D-E215-98AB-14790F3A115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93C5197-1E51-49E6-82D3-45E83ED58034}" type="slidenum">
              <a:rPr lang="en-ZA" smtClean="0"/>
              <a:pPr/>
              <a:t>11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7254536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Thank You"/>
          <p:cNvSpPr txBox="1">
            <a:spLocks noGrp="1"/>
          </p:cNvSpPr>
          <p:nvPr>
            <p:ph type="body" sz="quarter" idx="22"/>
          </p:nvPr>
        </p:nvSpPr>
        <p:spPr>
          <a:xfrm>
            <a:off x="11343969" y="1227969"/>
            <a:ext cx="9779001" cy="1435101"/>
          </a:xfrm>
        </p:spPr>
        <p:txBody>
          <a:bodyPr/>
          <a:lstStyle/>
          <a:p>
            <a:r>
              <a:rPr lang="en-AU" noProof="0" dirty="0"/>
              <a:t>Thank You</a:t>
            </a:r>
          </a:p>
        </p:txBody>
      </p:sp>
      <p:sp>
        <p:nvSpPr>
          <p:cNvPr id="332" name="Community"/>
          <p:cNvSpPr txBox="1">
            <a:spLocks noGrp="1"/>
          </p:cNvSpPr>
          <p:nvPr>
            <p:ph type="body" sz="quarter" idx="23"/>
          </p:nvPr>
        </p:nvSpPr>
        <p:spPr>
          <a:xfrm>
            <a:off x="11339402" y="3196211"/>
            <a:ext cx="9779001" cy="766339"/>
          </a:xfrm>
        </p:spPr>
        <p:txBody>
          <a:bodyPr>
            <a:normAutofit lnSpcReduction="10000"/>
          </a:bodyPr>
          <a:lstStyle/>
          <a:p>
            <a:r>
              <a:rPr lang="en-AU" noProof="0" dirty="0"/>
              <a:t>Community</a:t>
            </a:r>
          </a:p>
        </p:txBody>
      </p:sp>
      <p:pic>
        <p:nvPicPr>
          <p:cNvPr id="330" name="Hot-air balloons viewed from below against a blue sky" descr="Hot-air balloons viewed from below against a blue sky"/>
          <p:cNvPicPr>
            <a:picLocks noGrp="1" noChangeAspect="1"/>
          </p:cNvPicPr>
          <p:nvPr>
            <p:ph type="pic" idx="4294967295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1270000"/>
            <a:ext cx="9344025" cy="10780713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270A3D25-6452-D04A-397B-C063126903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6500" y="952500"/>
            <a:ext cx="21971000" cy="1433163"/>
          </a:xfrm>
        </p:spPr>
        <p:txBody>
          <a:bodyPr/>
          <a:lstStyle/>
          <a:p>
            <a:r>
              <a:rPr lang="en-AU" noProof="0" dirty="0"/>
              <a:t>OGC RAINBOW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4B627A53-81FA-0DB6-5774-EBC5465B33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6500" y="2826327"/>
            <a:ext cx="21971000" cy="9678189"/>
          </a:xfrm>
        </p:spPr>
        <p:txBody>
          <a:bodyPr/>
          <a:lstStyle/>
          <a:p>
            <a:r>
              <a:rPr lang="en-AU" noProof="0" dirty="0"/>
              <a:t>A Web accessible source of information about things</a:t>
            </a:r>
          </a:p>
          <a:p>
            <a:r>
              <a:rPr lang="en-AU" noProof="0" dirty="0"/>
              <a:t>The “core” OGC RAINBOW can be accessed at </a:t>
            </a:r>
            <a:r>
              <a:rPr lang="en-AU" noProof="0" dirty="0">
                <a:hlinkClick r:id="rId2"/>
              </a:rPr>
              <a:t>https://www.opengis.net/def</a:t>
            </a:r>
            <a:r>
              <a:rPr lang="en-AU" noProof="0" dirty="0"/>
              <a:t> and holds definitions for terms defined by OGC</a:t>
            </a:r>
            <a:br>
              <a:rPr lang="en-AU" noProof="0" dirty="0"/>
            </a:br>
            <a:r>
              <a:rPr lang="en-AU" noProof="0" dirty="0"/>
              <a:t>example: National Mapping Agencies (preferred label)</a:t>
            </a:r>
            <a:br>
              <a:rPr lang="en-AU" noProof="0" dirty="0"/>
            </a:br>
            <a:r>
              <a:rPr lang="en-AU" noProof="0" dirty="0"/>
              <a:t>URI: </a:t>
            </a:r>
            <a:r>
              <a:rPr lang="en-AU" noProof="0" dirty="0">
                <a:hlinkClick r:id="rId3"/>
              </a:rPr>
              <a:t>http://www.opengis.net/def/glossary/term/NationalMappingAgencies</a:t>
            </a:r>
            <a:r>
              <a:rPr lang="en-AU" noProof="0" dirty="0"/>
              <a:t> </a:t>
            </a:r>
          </a:p>
        </p:txBody>
      </p:sp>
      <p:pic>
        <p:nvPicPr>
          <p:cNvPr id="8" name="Bildobjekt 7">
            <a:extLst>
              <a:ext uri="{FF2B5EF4-FFF2-40B4-BE49-F238E27FC236}">
                <a16:creationId xmlns:a16="http://schemas.microsoft.com/office/drawing/2014/main" id="{04497E5F-8FB2-1025-813B-FF601B8A73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9098" y="7915276"/>
            <a:ext cx="8057864" cy="4678224"/>
          </a:xfrm>
          <a:prstGeom prst="rect">
            <a:avLst/>
          </a:prstGeom>
        </p:spPr>
      </p:pic>
      <p:sp>
        <p:nvSpPr>
          <p:cNvPr id="7" name="textruta 6">
            <a:extLst>
              <a:ext uri="{FF2B5EF4-FFF2-40B4-BE49-F238E27FC236}">
                <a16:creationId xmlns:a16="http://schemas.microsoft.com/office/drawing/2014/main" id="{6448BE31-FB53-81E0-48AE-44A0FBD324F9}"/>
              </a:ext>
            </a:extLst>
          </p:cNvPr>
          <p:cNvSpPr txBox="1"/>
          <p:nvPr/>
        </p:nvSpPr>
        <p:spPr>
          <a:xfrm>
            <a:off x="11330060" y="6902009"/>
            <a:ext cx="11824842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000000"/>
                </a:solidFill>
                <a:latin typeface="Arial" panose="020B0604020202020204" pitchFamily="34" charset="0"/>
              </a:rPr>
              <a:t>Definition</a:t>
            </a:r>
          </a:p>
          <a:p>
            <a:r>
              <a:rPr lang="en-US" sz="4800" dirty="0">
                <a:solidFill>
                  <a:srgbClr val="000000"/>
                </a:solidFill>
                <a:latin typeface="Arial" panose="020B0604020202020204" pitchFamily="34" charset="0"/>
              </a:rPr>
              <a:t>National government agencies, such as the UK's Ordnance Survey, France`s </a:t>
            </a:r>
            <a:r>
              <a:rPr lang="en-US" sz="4800" dirty="0" err="1">
                <a:solidFill>
                  <a:srgbClr val="000000"/>
                </a:solidFill>
                <a:latin typeface="Arial" panose="020B0604020202020204" pitchFamily="34" charset="0"/>
              </a:rPr>
              <a:t>Institut</a:t>
            </a:r>
            <a:r>
              <a:rPr lang="en-US" sz="48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sz="4800" dirty="0" err="1">
                <a:solidFill>
                  <a:srgbClr val="000000"/>
                </a:solidFill>
                <a:latin typeface="Arial" panose="020B0604020202020204" pitchFamily="34" charset="0"/>
              </a:rPr>
              <a:t>Geographique</a:t>
            </a:r>
            <a:r>
              <a:rPr lang="en-US" sz="4800" dirty="0">
                <a:solidFill>
                  <a:srgbClr val="000000"/>
                </a:solidFill>
                <a:latin typeface="Arial" panose="020B0604020202020204" pitchFamily="34" charset="0"/>
              </a:rPr>
              <a:t> National (IGN) and the US's US Geological Survey and Federal Geographic Data Committee, that are chartered to provide national mapping products and services</a:t>
            </a:r>
            <a:endParaRPr lang="sv-SE" sz="4800" dirty="0"/>
          </a:p>
        </p:txBody>
      </p:sp>
      <p:cxnSp>
        <p:nvCxnSpPr>
          <p:cNvPr id="10" name="Rak pilkoppling 9">
            <a:extLst>
              <a:ext uri="{FF2B5EF4-FFF2-40B4-BE49-F238E27FC236}">
                <a16:creationId xmlns:a16="http://schemas.microsoft.com/office/drawing/2014/main" id="{BC779BA1-B934-2DFA-E6E1-0843C65B7B48}"/>
              </a:ext>
            </a:extLst>
          </p:cNvPr>
          <p:cNvCxnSpPr>
            <a:cxnSpLocks/>
            <a:endCxn id="7" idx="1"/>
          </p:cNvCxnSpPr>
          <p:nvPr/>
        </p:nvCxnSpPr>
        <p:spPr>
          <a:xfrm flipV="1">
            <a:off x="5258030" y="9902831"/>
            <a:ext cx="6072030" cy="74078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17604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Bildobjekt 20" descr="En bild som visar text, skärmbild, Teckensnitt, Parallell&#10;&#10;Automatiskt genererad beskrivning">
            <a:extLst>
              <a:ext uri="{FF2B5EF4-FFF2-40B4-BE49-F238E27FC236}">
                <a16:creationId xmlns:a16="http://schemas.microsoft.com/office/drawing/2014/main" id="{F8F91E83-6D41-C517-31C6-CF21A3EFA9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2857" y="1462102"/>
            <a:ext cx="15343806" cy="11504364"/>
          </a:xfrm>
          <a:prstGeom prst="rect">
            <a:avLst/>
          </a:prstGeom>
          <a:noFill/>
        </p:spPr>
      </p:pic>
      <p:sp>
        <p:nvSpPr>
          <p:cNvPr id="2" name="Rubrik 1">
            <a:extLst>
              <a:ext uri="{FF2B5EF4-FFF2-40B4-BE49-F238E27FC236}">
                <a16:creationId xmlns:a16="http://schemas.microsoft.com/office/drawing/2014/main" id="{20F4E5D9-5852-6761-5F55-F606ADC148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730251"/>
            <a:ext cx="20543520" cy="2651126"/>
          </a:xfrm>
          <a:noFill/>
        </p:spPr>
        <p:txBody>
          <a:bodyPr/>
          <a:lstStyle/>
          <a:p>
            <a:r>
              <a:rPr lang="en-AU" noProof="0" dirty="0"/>
              <a:t>The model works as..</a:t>
            </a:r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6419E96A-E4AD-3820-E865-3D0B3C6A3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945301" y="12968286"/>
            <a:ext cx="480901" cy="487313"/>
          </a:xfrm>
          <a:noFill/>
        </p:spPr>
        <p:txBody>
          <a:bodyPr/>
          <a:lstStyle/>
          <a:p>
            <a:fld id="{D93C5197-1E51-49E6-82D3-45E83ED58034}" type="slidenum">
              <a:rPr lang="en-ZA" smtClean="0"/>
              <a:pPr/>
              <a:t>14</a:t>
            </a:fld>
            <a:endParaRPr lang="en-ZA" dirty="0"/>
          </a:p>
        </p:txBody>
      </p:sp>
      <p:sp>
        <p:nvSpPr>
          <p:cNvPr id="7" name="textruta 6">
            <a:extLst>
              <a:ext uri="{FF2B5EF4-FFF2-40B4-BE49-F238E27FC236}">
                <a16:creationId xmlns:a16="http://schemas.microsoft.com/office/drawing/2014/main" id="{175A4BBF-F868-54E1-AF92-1C2E0B2228BE}"/>
              </a:ext>
            </a:extLst>
          </p:cNvPr>
          <p:cNvSpPr txBox="1"/>
          <p:nvPr/>
        </p:nvSpPr>
        <p:spPr>
          <a:xfrm>
            <a:off x="8474926" y="5516281"/>
            <a:ext cx="4641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600" dirty="0">
                <a:solidFill>
                  <a:srgbClr val="FF0000"/>
                </a:solidFill>
              </a:rPr>
              <a:t>-</a:t>
            </a:r>
          </a:p>
          <a:p>
            <a:r>
              <a:rPr lang="en-US" sz="1600" dirty="0">
                <a:solidFill>
                  <a:srgbClr val="FF0000"/>
                </a:solidFill>
              </a:rPr>
              <a:t>mean value of the positional uncertainties for a</a:t>
            </a:r>
          </a:p>
          <a:p>
            <a:r>
              <a:rPr lang="en-US" sz="1600" dirty="0">
                <a:solidFill>
                  <a:srgbClr val="FF0000"/>
                </a:solidFill>
              </a:rPr>
              <a:t>- &gt; </a:t>
            </a:r>
          </a:p>
          <a:p>
            <a:r>
              <a:rPr lang="sv-SE" sz="1600" dirty="0">
                <a:solidFill>
                  <a:srgbClr val="FF0000"/>
                </a:solidFill>
              </a:rPr>
              <a:t>absolute or </a:t>
            </a:r>
            <a:r>
              <a:rPr lang="sv-SE" sz="1600" dirty="0" err="1">
                <a:solidFill>
                  <a:srgbClr val="FF0000"/>
                </a:solidFill>
              </a:rPr>
              <a:t>external</a:t>
            </a:r>
            <a:r>
              <a:rPr lang="sv-SE" sz="1600" dirty="0">
                <a:solidFill>
                  <a:srgbClr val="FF0000"/>
                </a:solidFill>
              </a:rPr>
              <a:t> </a:t>
            </a:r>
            <a:r>
              <a:rPr lang="sv-SE" sz="1600" dirty="0" err="1">
                <a:solidFill>
                  <a:srgbClr val="FF0000"/>
                </a:solidFill>
              </a:rPr>
              <a:t>accuracy</a:t>
            </a:r>
            <a:endParaRPr lang="en-US" sz="1600" dirty="0">
              <a:solidFill>
                <a:srgbClr val="FF0000"/>
              </a:solidFill>
            </a:endParaRPr>
          </a:p>
          <a:p>
            <a:r>
              <a:rPr lang="en-US" sz="1600" dirty="0">
                <a:solidFill>
                  <a:srgbClr val="FF0000"/>
                </a:solidFill>
              </a:rPr>
              <a:t>- &gt;</a:t>
            </a:r>
          </a:p>
          <a:p>
            <a:r>
              <a:rPr lang="en-US" sz="1600" dirty="0">
                <a:solidFill>
                  <a:srgbClr val="FF0000"/>
                </a:solidFill>
              </a:rPr>
              <a:t>ID 28-1 - &gt;</a:t>
            </a:r>
          </a:p>
          <a:p>
            <a:r>
              <a:rPr lang="en-US" sz="1600" dirty="0">
                <a:solidFill>
                  <a:srgbClr val="FF0000"/>
                </a:solidFill>
              </a:rPr>
              <a:t>mean value of positional uncertainties 1D</a:t>
            </a:r>
          </a:p>
          <a:p>
            <a:r>
              <a:rPr lang="en-US" sz="1600" dirty="0">
                <a:solidFill>
                  <a:srgbClr val="FF0000"/>
                </a:solidFill>
              </a:rPr>
              <a:t>-</a:t>
            </a:r>
          </a:p>
          <a:p>
            <a:r>
              <a:rPr lang="en-US" sz="1600" dirty="0">
                <a:solidFill>
                  <a:srgbClr val="FF0000"/>
                </a:solidFill>
              </a:rPr>
              <a:t>Real</a:t>
            </a:r>
          </a:p>
        </p:txBody>
      </p:sp>
      <p:sp>
        <p:nvSpPr>
          <p:cNvPr id="8" name="textruta 7">
            <a:extLst>
              <a:ext uri="{FF2B5EF4-FFF2-40B4-BE49-F238E27FC236}">
                <a16:creationId xmlns:a16="http://schemas.microsoft.com/office/drawing/2014/main" id="{F8863123-2DC7-2C99-2F2D-370C2B3382A3}"/>
              </a:ext>
            </a:extLst>
          </p:cNvPr>
          <p:cNvSpPr txBox="1"/>
          <p:nvPr/>
        </p:nvSpPr>
        <p:spPr>
          <a:xfrm>
            <a:off x="702703" y="3939073"/>
            <a:ext cx="5029698" cy="132343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sv-SE" sz="2000" u="sng" dirty="0" err="1">
                <a:solidFill>
                  <a:srgbClr val="FF0000"/>
                </a:solidFill>
              </a:rPr>
              <a:t>description:MeasureDescription</a:t>
            </a:r>
            <a:endParaRPr lang="sv-SE" sz="2000" u="sng" dirty="0">
              <a:solidFill>
                <a:srgbClr val="FF0000"/>
              </a:solidFill>
            </a:endParaRPr>
          </a:p>
          <a:p>
            <a:r>
              <a:rPr lang="sv-SE" sz="2000" dirty="0" err="1">
                <a:solidFill>
                  <a:srgbClr val="FF0000"/>
                </a:solidFill>
              </a:rPr>
              <a:t>extendedDescription</a:t>
            </a:r>
            <a:r>
              <a:rPr lang="sv-SE" sz="2000" dirty="0">
                <a:solidFill>
                  <a:srgbClr val="FF0000"/>
                </a:solidFill>
              </a:rPr>
              <a:t>: - &gt;</a:t>
            </a:r>
          </a:p>
          <a:p>
            <a:r>
              <a:rPr lang="sv-SE" sz="2000" dirty="0" err="1">
                <a:solidFill>
                  <a:srgbClr val="FF0000"/>
                </a:solidFill>
              </a:rPr>
              <a:t>formula</a:t>
            </a:r>
            <a:r>
              <a:rPr lang="sv-SE" sz="2000" dirty="0">
                <a:solidFill>
                  <a:srgbClr val="FF0000"/>
                </a:solidFill>
              </a:rPr>
              <a:t>: … </a:t>
            </a:r>
            <a:r>
              <a:rPr lang="sv-SE" sz="2000" dirty="0" err="1">
                <a:solidFill>
                  <a:srgbClr val="FF0000"/>
                </a:solidFill>
              </a:rPr>
              <a:t>formulaType</a:t>
            </a:r>
            <a:r>
              <a:rPr lang="sv-SE" sz="2000" dirty="0">
                <a:solidFill>
                  <a:srgbClr val="FF0000"/>
                </a:solidFill>
              </a:rPr>
              <a:t>/FT28_1D</a:t>
            </a:r>
          </a:p>
          <a:p>
            <a:r>
              <a:rPr lang="sv-SE" sz="2000" dirty="0" err="1">
                <a:solidFill>
                  <a:srgbClr val="FF0000"/>
                </a:solidFill>
              </a:rPr>
              <a:t>textDescription</a:t>
            </a:r>
            <a:r>
              <a:rPr lang="sv-SE" sz="2000" dirty="0">
                <a:solidFill>
                  <a:srgbClr val="FF0000"/>
                </a:solidFill>
              </a:rPr>
              <a:t>: </a:t>
            </a:r>
          </a:p>
        </p:txBody>
      </p:sp>
      <p:sp>
        <p:nvSpPr>
          <p:cNvPr id="9" name="textruta 8">
            <a:extLst>
              <a:ext uri="{FF2B5EF4-FFF2-40B4-BE49-F238E27FC236}">
                <a16:creationId xmlns:a16="http://schemas.microsoft.com/office/drawing/2014/main" id="{325A2CFA-866E-4705-D7AE-F8548139C6DF}"/>
              </a:ext>
            </a:extLst>
          </p:cNvPr>
          <p:cNvSpPr txBox="1"/>
          <p:nvPr/>
        </p:nvSpPr>
        <p:spPr>
          <a:xfrm>
            <a:off x="737915" y="6669225"/>
            <a:ext cx="3791214" cy="34778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sv-SE" sz="2000" u="sng" dirty="0" err="1">
                <a:solidFill>
                  <a:srgbClr val="FF0000"/>
                </a:solidFill>
              </a:rPr>
              <a:t>formula:FormulaType</a:t>
            </a:r>
            <a:endParaRPr lang="sv-SE" sz="2000" u="sng" dirty="0">
              <a:solidFill>
                <a:srgbClr val="FF0000"/>
              </a:solidFill>
            </a:endParaRPr>
          </a:p>
          <a:p>
            <a:r>
              <a:rPr lang="sv-SE" sz="2000" dirty="0" err="1">
                <a:solidFill>
                  <a:srgbClr val="FF0000"/>
                </a:solidFill>
              </a:rPr>
              <a:t>Key</a:t>
            </a:r>
            <a:r>
              <a:rPr lang="sv-SE" sz="2000" dirty="0">
                <a:solidFill>
                  <a:srgbClr val="FF0000"/>
                </a:solidFill>
              </a:rPr>
              <a:t>: m=</a:t>
            </a:r>
            <a:r>
              <a:rPr lang="sv-SE" sz="2000" dirty="0" err="1">
                <a:solidFill>
                  <a:srgbClr val="FF0000"/>
                </a:solidFill>
              </a:rPr>
              <a:t>measure</a:t>
            </a:r>
            <a:r>
              <a:rPr lang="sv-SE" sz="2000" dirty="0">
                <a:solidFill>
                  <a:srgbClr val="FF0000"/>
                </a:solidFill>
              </a:rPr>
              <a:t>, t=</a:t>
            </a:r>
            <a:r>
              <a:rPr lang="sv-SE" sz="2000" dirty="0" err="1">
                <a:solidFill>
                  <a:srgbClr val="FF0000"/>
                </a:solidFill>
              </a:rPr>
              <a:t>true</a:t>
            </a:r>
            <a:r>
              <a:rPr lang="sv-SE" sz="2000" dirty="0">
                <a:solidFill>
                  <a:srgbClr val="FF0000"/>
                </a:solidFill>
              </a:rPr>
              <a:t> </a:t>
            </a:r>
            <a:r>
              <a:rPr lang="sv-SE" sz="2000" dirty="0" err="1">
                <a:solidFill>
                  <a:srgbClr val="FF0000"/>
                </a:solidFill>
              </a:rPr>
              <a:t>value</a:t>
            </a:r>
            <a:endParaRPr lang="sv-SE" sz="2000" dirty="0">
              <a:solidFill>
                <a:srgbClr val="FF0000"/>
              </a:solidFill>
            </a:endParaRPr>
          </a:p>
          <a:p>
            <a:r>
              <a:rPr lang="sv-SE" sz="2000" dirty="0" err="1">
                <a:solidFill>
                  <a:srgbClr val="FF0000"/>
                </a:solidFill>
              </a:rPr>
              <a:t>language</a:t>
            </a:r>
            <a:r>
              <a:rPr lang="sv-SE" sz="2000" dirty="0">
                <a:solidFill>
                  <a:srgbClr val="FF0000"/>
                </a:solidFill>
              </a:rPr>
              <a:t>: </a:t>
            </a:r>
            <a:r>
              <a:rPr lang="sv-SE" sz="2000" dirty="0" err="1">
                <a:solidFill>
                  <a:srgbClr val="FF0000"/>
                </a:solidFill>
              </a:rPr>
              <a:t>mathML</a:t>
            </a:r>
            <a:endParaRPr lang="sv-SE" sz="2000" dirty="0">
              <a:solidFill>
                <a:srgbClr val="FF0000"/>
              </a:solidFill>
            </a:endParaRPr>
          </a:p>
          <a:p>
            <a:r>
              <a:rPr lang="sv-SE" sz="2000" dirty="0" err="1">
                <a:solidFill>
                  <a:srgbClr val="FF0000"/>
                </a:solidFill>
              </a:rPr>
              <a:t>languageVersion</a:t>
            </a:r>
            <a:r>
              <a:rPr lang="sv-SE" sz="2000" dirty="0">
                <a:solidFill>
                  <a:srgbClr val="FF0000"/>
                </a:solidFill>
              </a:rPr>
              <a:t>: 3.0</a:t>
            </a:r>
          </a:p>
          <a:p>
            <a:r>
              <a:rPr lang="sv-SE" sz="2000" dirty="0" err="1">
                <a:solidFill>
                  <a:srgbClr val="FF0000"/>
                </a:solidFill>
              </a:rPr>
              <a:t>mathematicFormula</a:t>
            </a:r>
            <a:r>
              <a:rPr lang="sv-SE" sz="2000" dirty="0">
                <a:solidFill>
                  <a:srgbClr val="FF0000"/>
                </a:solidFill>
              </a:rPr>
              <a:t>: </a:t>
            </a:r>
          </a:p>
          <a:p>
            <a:r>
              <a:rPr lang="sv-SE" sz="2000" dirty="0">
                <a:solidFill>
                  <a:srgbClr val="FF0000"/>
                </a:solidFill>
              </a:rPr>
              <a:t>&lt;</a:t>
            </a:r>
            <a:r>
              <a:rPr lang="sv-SE" sz="2000" dirty="0" err="1">
                <a:solidFill>
                  <a:srgbClr val="FF0000"/>
                </a:solidFill>
              </a:rPr>
              <a:t>msub</a:t>
            </a:r>
            <a:r>
              <a:rPr lang="sv-SE" sz="2000" dirty="0">
                <a:solidFill>
                  <a:srgbClr val="FF0000"/>
                </a:solidFill>
              </a:rPr>
              <a:t>&gt;</a:t>
            </a:r>
          </a:p>
          <a:p>
            <a:r>
              <a:rPr lang="sv-SE" sz="2000" dirty="0">
                <a:solidFill>
                  <a:srgbClr val="FF0000"/>
                </a:solidFill>
              </a:rPr>
              <a:t>&lt;mi&gt;e&lt;/mi&gt;</a:t>
            </a:r>
          </a:p>
          <a:p>
            <a:r>
              <a:rPr lang="sv-SE" sz="2000" dirty="0">
                <a:solidFill>
                  <a:srgbClr val="FF0000"/>
                </a:solidFill>
              </a:rPr>
              <a:t>&lt;mi&gt;i&lt;/mi&gt;</a:t>
            </a:r>
          </a:p>
          <a:p>
            <a:r>
              <a:rPr lang="sv-SE" sz="2000" dirty="0">
                <a:solidFill>
                  <a:srgbClr val="FF0000"/>
                </a:solidFill>
              </a:rPr>
              <a:t>&lt;/</a:t>
            </a:r>
            <a:r>
              <a:rPr lang="sv-SE" sz="2000" dirty="0" err="1">
                <a:solidFill>
                  <a:srgbClr val="FF0000"/>
                </a:solidFill>
              </a:rPr>
              <a:t>msub</a:t>
            </a:r>
            <a:r>
              <a:rPr lang="sv-SE" sz="2000" dirty="0">
                <a:solidFill>
                  <a:srgbClr val="FF0000"/>
                </a:solidFill>
              </a:rPr>
              <a:t>&gt;</a:t>
            </a:r>
          </a:p>
          <a:p>
            <a:r>
              <a:rPr lang="sv-SE" sz="2000" dirty="0">
                <a:solidFill>
                  <a:srgbClr val="FF0000"/>
                </a:solidFill>
              </a:rPr>
              <a:t>&lt;xxx&gt;</a:t>
            </a:r>
          </a:p>
          <a:p>
            <a:r>
              <a:rPr lang="sv-SE" sz="2000" dirty="0">
                <a:solidFill>
                  <a:srgbClr val="FF0000"/>
                </a:solidFill>
              </a:rPr>
              <a:t>&lt;/xxx&gt;</a:t>
            </a:r>
          </a:p>
        </p:txBody>
      </p:sp>
      <p:sp>
        <p:nvSpPr>
          <p:cNvPr id="10" name="textruta 9">
            <a:extLst>
              <a:ext uri="{FF2B5EF4-FFF2-40B4-BE49-F238E27FC236}">
                <a16:creationId xmlns:a16="http://schemas.microsoft.com/office/drawing/2014/main" id="{A573BF9B-6237-4638-CC39-5C534977AD55}"/>
              </a:ext>
            </a:extLst>
          </p:cNvPr>
          <p:cNvSpPr txBox="1"/>
          <p:nvPr/>
        </p:nvSpPr>
        <p:spPr>
          <a:xfrm>
            <a:off x="18841115" y="10381053"/>
            <a:ext cx="4440126" cy="132343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sv-SE" sz="2000" u="sng" dirty="0" err="1">
                <a:solidFill>
                  <a:srgbClr val="FF0000"/>
                </a:solidFill>
              </a:rPr>
              <a:t>example:MeasureDescription</a:t>
            </a:r>
            <a:endParaRPr lang="sv-SE" sz="2000" u="sng" dirty="0">
              <a:solidFill>
                <a:srgbClr val="FF0000"/>
              </a:solidFill>
            </a:endParaRPr>
          </a:p>
          <a:p>
            <a:r>
              <a:rPr lang="sv-SE" sz="2000" dirty="0" err="1">
                <a:solidFill>
                  <a:srgbClr val="FF0000"/>
                </a:solidFill>
              </a:rPr>
              <a:t>textDescription</a:t>
            </a:r>
            <a:r>
              <a:rPr lang="sv-SE" sz="2000" dirty="0">
                <a:solidFill>
                  <a:srgbClr val="FF0000"/>
                </a:solidFill>
              </a:rPr>
              <a:t>: 0,054 meter</a:t>
            </a:r>
          </a:p>
          <a:p>
            <a:r>
              <a:rPr lang="sv-SE" sz="2000" dirty="0" err="1">
                <a:solidFill>
                  <a:srgbClr val="FF0000"/>
                </a:solidFill>
              </a:rPr>
              <a:t>extendedDescription</a:t>
            </a:r>
            <a:r>
              <a:rPr lang="sv-SE" sz="2000" dirty="0">
                <a:solidFill>
                  <a:srgbClr val="FF0000"/>
                </a:solidFill>
              </a:rPr>
              <a:t>: -</a:t>
            </a:r>
          </a:p>
          <a:p>
            <a:r>
              <a:rPr lang="sv-SE" sz="2000" dirty="0">
                <a:solidFill>
                  <a:srgbClr val="FF0000"/>
                </a:solidFill>
              </a:rPr>
              <a:t>Formula: -</a:t>
            </a:r>
          </a:p>
        </p:txBody>
      </p:sp>
      <p:cxnSp>
        <p:nvCxnSpPr>
          <p:cNvPr id="11" name="Rak pilkoppling 10">
            <a:extLst>
              <a:ext uri="{FF2B5EF4-FFF2-40B4-BE49-F238E27FC236}">
                <a16:creationId xmlns:a16="http://schemas.microsoft.com/office/drawing/2014/main" id="{DEE35064-1679-3DAB-DA2E-AB4E5CE76F18}"/>
              </a:ext>
            </a:extLst>
          </p:cNvPr>
          <p:cNvCxnSpPr>
            <a:cxnSpLocks/>
          </p:cNvCxnSpPr>
          <p:nvPr/>
        </p:nvCxnSpPr>
        <p:spPr>
          <a:xfrm flipH="1" flipV="1">
            <a:off x="5732401" y="5228636"/>
            <a:ext cx="2742526" cy="97177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Rak pilkoppling 11">
            <a:extLst>
              <a:ext uri="{FF2B5EF4-FFF2-40B4-BE49-F238E27FC236}">
                <a16:creationId xmlns:a16="http://schemas.microsoft.com/office/drawing/2014/main" id="{93AA1513-0334-D48C-FBD9-2229BE21AEB6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 flipH="1">
            <a:off x="2633522" y="5262512"/>
            <a:ext cx="584030" cy="140671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Rak pilkoppling 12">
            <a:extLst>
              <a:ext uri="{FF2B5EF4-FFF2-40B4-BE49-F238E27FC236}">
                <a16:creationId xmlns:a16="http://schemas.microsoft.com/office/drawing/2014/main" id="{2AAAF1D2-5D82-980D-14F2-6C00F912E315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9118601" y="6699638"/>
            <a:ext cx="9722514" cy="434313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Objekt 13">
            <a:extLst>
              <a:ext uri="{FF2B5EF4-FFF2-40B4-BE49-F238E27FC236}">
                <a16:creationId xmlns:a16="http://schemas.microsoft.com/office/drawing/2014/main" id="{2B575872-2F3C-4C23-F0B0-601C0256A3B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2103807" y="8200292"/>
          <a:ext cx="165735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4" imgW="0" imgH="0" progId="">
                  <p:embed/>
                </p:oleObj>
              </mc:Choice>
              <mc:Fallback>
                <p:oleObj r:id="rId4" imgW="0" imgH="0" progId="">
                  <p:embed/>
                  <p:pic>
                    <p:nvPicPr>
                      <p:cNvPr id="14" name="Objekt 13">
                        <a:extLst>
                          <a:ext uri="{FF2B5EF4-FFF2-40B4-BE49-F238E27FC236}">
                            <a16:creationId xmlns:a16="http://schemas.microsoft.com/office/drawing/2014/main" id="{2B575872-2F3C-4C23-F0B0-601C0256A3B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103807" y="8200292"/>
                        <a:ext cx="1657350" cy="4572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ruta 14">
            <a:extLst>
              <a:ext uri="{FF2B5EF4-FFF2-40B4-BE49-F238E27FC236}">
                <a16:creationId xmlns:a16="http://schemas.microsoft.com/office/drawing/2014/main" id="{3C634F05-5BAD-FC7E-8B64-270568D6B10D}"/>
              </a:ext>
            </a:extLst>
          </p:cNvPr>
          <p:cNvSpPr txBox="1"/>
          <p:nvPr/>
        </p:nvSpPr>
        <p:spPr>
          <a:xfrm>
            <a:off x="15557689" y="1385799"/>
            <a:ext cx="7705874" cy="19389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sv-SE" sz="2000" u="sng" dirty="0" err="1">
                <a:solidFill>
                  <a:srgbClr val="FF0000"/>
                </a:solidFill>
              </a:rPr>
              <a:t>MD_Identifier</a:t>
            </a:r>
            <a:endParaRPr lang="sv-SE" sz="2000" u="sng" dirty="0">
              <a:solidFill>
                <a:srgbClr val="FF0000"/>
              </a:solidFill>
            </a:endParaRPr>
          </a:p>
          <a:p>
            <a:r>
              <a:rPr lang="sv-SE" sz="2000" dirty="0" err="1">
                <a:solidFill>
                  <a:srgbClr val="FF0000"/>
                </a:solidFill>
              </a:rPr>
              <a:t>authority</a:t>
            </a:r>
            <a:r>
              <a:rPr lang="sv-SE" sz="2000" dirty="0">
                <a:solidFill>
                  <a:srgbClr val="FF0000"/>
                </a:solidFill>
              </a:rPr>
              <a:t>: </a:t>
            </a:r>
          </a:p>
          <a:p>
            <a:r>
              <a:rPr lang="sv-SE" sz="2000" dirty="0" err="1">
                <a:solidFill>
                  <a:srgbClr val="FF0000"/>
                </a:solidFill>
              </a:rPr>
              <a:t>code</a:t>
            </a:r>
            <a:r>
              <a:rPr lang="sv-SE" sz="2000" dirty="0">
                <a:solidFill>
                  <a:srgbClr val="FF0000"/>
                </a:solidFill>
              </a:rPr>
              <a:t>: 28</a:t>
            </a:r>
          </a:p>
          <a:p>
            <a:r>
              <a:rPr lang="sv-SE" sz="2000" dirty="0" err="1">
                <a:solidFill>
                  <a:srgbClr val="FF0000"/>
                </a:solidFill>
              </a:rPr>
              <a:t>codeSpace</a:t>
            </a:r>
            <a:r>
              <a:rPr lang="sv-SE" sz="2000" dirty="0">
                <a:solidFill>
                  <a:srgbClr val="FF0000"/>
                </a:solidFill>
              </a:rPr>
              <a:t>: https://ISOTC211/19157-3/-1/1/MesuereIdentifier/</a:t>
            </a:r>
          </a:p>
          <a:p>
            <a:r>
              <a:rPr lang="sv-SE" sz="2000" dirty="0">
                <a:solidFill>
                  <a:srgbClr val="FF0000"/>
                </a:solidFill>
              </a:rPr>
              <a:t>Version : 2</a:t>
            </a:r>
          </a:p>
          <a:p>
            <a:r>
              <a:rPr lang="sv-SE" sz="2000" dirty="0" err="1">
                <a:solidFill>
                  <a:srgbClr val="FF0000"/>
                </a:solidFill>
              </a:rPr>
              <a:t>Description</a:t>
            </a:r>
            <a:r>
              <a:rPr lang="sv-SE" sz="2000" dirty="0">
                <a:solidFill>
                  <a:srgbClr val="FF0000"/>
                </a:solidFill>
              </a:rPr>
              <a:t>:</a:t>
            </a:r>
          </a:p>
        </p:txBody>
      </p:sp>
      <p:sp>
        <p:nvSpPr>
          <p:cNvPr id="16" name="textruta 15">
            <a:extLst>
              <a:ext uri="{FF2B5EF4-FFF2-40B4-BE49-F238E27FC236}">
                <a16:creationId xmlns:a16="http://schemas.microsoft.com/office/drawing/2014/main" id="{9CB28BF9-11F7-649A-1783-818FFBB0AE20}"/>
              </a:ext>
            </a:extLst>
          </p:cNvPr>
          <p:cNvSpPr txBox="1"/>
          <p:nvPr/>
        </p:nvSpPr>
        <p:spPr>
          <a:xfrm>
            <a:off x="2048785" y="5954186"/>
            <a:ext cx="2404482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sv-SE" sz="2000" u="sng" dirty="0">
                <a:solidFill>
                  <a:srgbClr val="FF0000"/>
                </a:solidFill>
              </a:rPr>
              <a:t>URI: FT28_1D</a:t>
            </a:r>
            <a:endParaRPr lang="sv-SE" sz="2000" dirty="0">
              <a:solidFill>
                <a:srgbClr val="FF0000"/>
              </a:solidFill>
            </a:endParaRPr>
          </a:p>
        </p:txBody>
      </p:sp>
      <p:sp>
        <p:nvSpPr>
          <p:cNvPr id="17" name="textruta 16">
            <a:extLst>
              <a:ext uri="{FF2B5EF4-FFF2-40B4-BE49-F238E27FC236}">
                <a16:creationId xmlns:a16="http://schemas.microsoft.com/office/drawing/2014/main" id="{39ABE4C8-28CB-BEC6-55F8-D1DF7F99DA45}"/>
              </a:ext>
            </a:extLst>
          </p:cNvPr>
          <p:cNvSpPr txBox="1"/>
          <p:nvPr/>
        </p:nvSpPr>
        <p:spPr>
          <a:xfrm>
            <a:off x="4344773" y="3386926"/>
            <a:ext cx="1998878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sv-SE" sz="2000" u="sng" dirty="0">
                <a:solidFill>
                  <a:srgbClr val="FF0000"/>
                </a:solidFill>
              </a:rPr>
              <a:t>MD28_1D-1</a:t>
            </a:r>
            <a:endParaRPr lang="sv-SE" sz="2000" dirty="0">
              <a:solidFill>
                <a:srgbClr val="FF0000"/>
              </a:solidFill>
            </a:endParaRPr>
          </a:p>
        </p:txBody>
      </p:sp>
      <p:sp>
        <p:nvSpPr>
          <p:cNvPr id="18" name="textruta 17">
            <a:extLst>
              <a:ext uri="{FF2B5EF4-FFF2-40B4-BE49-F238E27FC236}">
                <a16:creationId xmlns:a16="http://schemas.microsoft.com/office/drawing/2014/main" id="{E9E51F2D-E2C0-E3C3-D058-5C51976A80EC}"/>
              </a:ext>
            </a:extLst>
          </p:cNvPr>
          <p:cNvSpPr txBox="1"/>
          <p:nvPr/>
        </p:nvSpPr>
        <p:spPr>
          <a:xfrm>
            <a:off x="20286457" y="9746990"/>
            <a:ext cx="297710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sv-SE" sz="2000" u="sng" dirty="0">
                <a:solidFill>
                  <a:srgbClr val="FF0000"/>
                </a:solidFill>
              </a:rPr>
              <a:t>URI: MD28_1D-2</a:t>
            </a:r>
            <a:endParaRPr lang="sv-SE" sz="2000" dirty="0">
              <a:solidFill>
                <a:srgbClr val="FF0000"/>
              </a:solidFill>
            </a:endParaRPr>
          </a:p>
        </p:txBody>
      </p:sp>
      <p:cxnSp>
        <p:nvCxnSpPr>
          <p:cNvPr id="19" name="Rak pilkoppling 18">
            <a:extLst>
              <a:ext uri="{FF2B5EF4-FFF2-40B4-BE49-F238E27FC236}">
                <a16:creationId xmlns:a16="http://schemas.microsoft.com/office/drawing/2014/main" id="{A381F4AC-8B62-5919-F36A-77A0697A3F2D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9118600" y="2355295"/>
            <a:ext cx="6439089" cy="458578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ruta 29">
            <a:extLst>
              <a:ext uri="{FF2B5EF4-FFF2-40B4-BE49-F238E27FC236}">
                <a16:creationId xmlns:a16="http://schemas.microsoft.com/office/drawing/2014/main" id="{97B0516D-0DA9-DB06-B8AB-0C8349BA7F8A}"/>
              </a:ext>
            </a:extLst>
          </p:cNvPr>
          <p:cNvSpPr txBox="1"/>
          <p:nvPr/>
        </p:nvSpPr>
        <p:spPr>
          <a:xfrm>
            <a:off x="18651600" y="4800846"/>
            <a:ext cx="5732400" cy="224676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sv-SE" sz="2000" u="sng" dirty="0" err="1">
                <a:solidFill>
                  <a:srgbClr val="FF0000"/>
                </a:solidFill>
              </a:rPr>
              <a:t>extendedDescription:MD_BrowseGraphic</a:t>
            </a:r>
            <a:endParaRPr lang="sv-SE" sz="2000" u="sng" dirty="0">
              <a:solidFill>
                <a:srgbClr val="FF0000"/>
              </a:solidFill>
            </a:endParaRPr>
          </a:p>
          <a:p>
            <a:r>
              <a:rPr lang="sv-SE" sz="2000" dirty="0" err="1">
                <a:solidFill>
                  <a:srgbClr val="FF0000"/>
                </a:solidFill>
              </a:rPr>
              <a:t>fileName</a:t>
            </a:r>
            <a:r>
              <a:rPr lang="sv-SE" sz="2000" dirty="0">
                <a:solidFill>
                  <a:srgbClr val="FF0000"/>
                </a:solidFill>
              </a:rPr>
              <a:t>: </a:t>
            </a:r>
          </a:p>
          <a:p>
            <a:r>
              <a:rPr lang="sv-SE" sz="2000" dirty="0" err="1">
                <a:solidFill>
                  <a:srgbClr val="FF0000"/>
                </a:solidFill>
              </a:rPr>
              <a:t>fileDescription</a:t>
            </a:r>
            <a:r>
              <a:rPr lang="sv-SE" sz="2000" dirty="0">
                <a:solidFill>
                  <a:srgbClr val="FF0000"/>
                </a:solidFill>
              </a:rPr>
              <a:t>: absolute </a:t>
            </a:r>
            <a:r>
              <a:rPr lang="sv-SE" sz="2000" dirty="0" err="1">
                <a:solidFill>
                  <a:srgbClr val="FF0000"/>
                </a:solidFill>
              </a:rPr>
              <a:t>value</a:t>
            </a:r>
            <a:r>
              <a:rPr lang="sv-SE" sz="2000" dirty="0">
                <a:solidFill>
                  <a:srgbClr val="FF0000"/>
                </a:solidFill>
              </a:rPr>
              <a:t> </a:t>
            </a:r>
            <a:r>
              <a:rPr lang="sv-SE" sz="2000" dirty="0" err="1">
                <a:solidFill>
                  <a:srgbClr val="FF0000"/>
                </a:solidFill>
              </a:rPr>
              <a:t>of</a:t>
            </a:r>
            <a:r>
              <a:rPr lang="sv-SE" sz="2000" dirty="0">
                <a:solidFill>
                  <a:srgbClr val="FF0000"/>
                </a:solidFill>
              </a:rPr>
              <a:t> a </a:t>
            </a:r>
            <a:r>
              <a:rPr lang="sv-SE" sz="2000" dirty="0" err="1">
                <a:solidFill>
                  <a:srgbClr val="FF0000"/>
                </a:solidFill>
              </a:rPr>
              <a:t>measured</a:t>
            </a:r>
            <a:r>
              <a:rPr lang="sv-SE" sz="2000" dirty="0">
                <a:solidFill>
                  <a:srgbClr val="FF0000"/>
                </a:solidFill>
              </a:rPr>
              <a:t> </a:t>
            </a:r>
            <a:r>
              <a:rPr lang="sv-SE" sz="2000" dirty="0" err="1">
                <a:solidFill>
                  <a:srgbClr val="FF0000"/>
                </a:solidFill>
              </a:rPr>
              <a:t>value</a:t>
            </a:r>
            <a:r>
              <a:rPr lang="sv-SE" sz="2000" dirty="0">
                <a:solidFill>
                  <a:srgbClr val="FF0000"/>
                </a:solidFill>
              </a:rPr>
              <a:t> in </a:t>
            </a:r>
            <a:r>
              <a:rPr lang="sv-SE" sz="2000" dirty="0" err="1">
                <a:solidFill>
                  <a:srgbClr val="FF0000"/>
                </a:solidFill>
              </a:rPr>
              <a:t>comparison</a:t>
            </a:r>
            <a:r>
              <a:rPr lang="sv-SE" sz="2000" dirty="0">
                <a:solidFill>
                  <a:srgbClr val="FF0000"/>
                </a:solidFill>
              </a:rPr>
              <a:t> to </a:t>
            </a:r>
            <a:r>
              <a:rPr lang="sv-SE" sz="2000" dirty="0" err="1">
                <a:solidFill>
                  <a:srgbClr val="FF0000"/>
                </a:solidFill>
              </a:rPr>
              <a:t>its</a:t>
            </a:r>
            <a:r>
              <a:rPr lang="sv-SE" sz="2000" dirty="0">
                <a:solidFill>
                  <a:srgbClr val="FF0000"/>
                </a:solidFill>
              </a:rPr>
              <a:t> </a:t>
            </a:r>
            <a:r>
              <a:rPr lang="sv-SE" sz="2000" dirty="0" err="1">
                <a:solidFill>
                  <a:srgbClr val="FF0000"/>
                </a:solidFill>
              </a:rPr>
              <a:t>true</a:t>
            </a:r>
            <a:r>
              <a:rPr lang="sv-SE" sz="2000" dirty="0">
                <a:solidFill>
                  <a:srgbClr val="FF0000"/>
                </a:solidFill>
              </a:rPr>
              <a:t> position</a:t>
            </a:r>
          </a:p>
          <a:p>
            <a:r>
              <a:rPr lang="sv-SE" sz="2000" dirty="0" err="1">
                <a:solidFill>
                  <a:srgbClr val="FF0000"/>
                </a:solidFill>
              </a:rPr>
              <a:t>fileType</a:t>
            </a:r>
            <a:r>
              <a:rPr lang="sv-SE" sz="2000" dirty="0">
                <a:solidFill>
                  <a:srgbClr val="FF0000"/>
                </a:solidFill>
              </a:rPr>
              <a:t>: </a:t>
            </a:r>
            <a:r>
              <a:rPr lang="sv-SE" sz="2000" dirty="0" err="1">
                <a:solidFill>
                  <a:srgbClr val="FF0000"/>
                </a:solidFill>
              </a:rPr>
              <a:t>mathML</a:t>
            </a:r>
            <a:r>
              <a:rPr lang="sv-SE" sz="2000" dirty="0">
                <a:solidFill>
                  <a:srgbClr val="FF0000"/>
                </a:solidFill>
              </a:rPr>
              <a:t>/jpeg </a:t>
            </a:r>
          </a:p>
          <a:p>
            <a:r>
              <a:rPr lang="sv-SE" sz="2000" dirty="0" err="1">
                <a:solidFill>
                  <a:srgbClr val="FF0000"/>
                </a:solidFill>
              </a:rPr>
              <a:t>imageConstraint</a:t>
            </a:r>
            <a:r>
              <a:rPr lang="sv-SE" sz="2000" dirty="0">
                <a:solidFill>
                  <a:srgbClr val="FF0000"/>
                </a:solidFill>
              </a:rPr>
              <a:t>: </a:t>
            </a:r>
            <a:r>
              <a:rPr lang="sv-SE" sz="2000" dirty="0" err="1">
                <a:solidFill>
                  <a:srgbClr val="FF0000"/>
                </a:solidFill>
              </a:rPr>
              <a:t>MD_Constraint</a:t>
            </a:r>
            <a:r>
              <a:rPr lang="sv-SE" sz="2000" dirty="0">
                <a:solidFill>
                  <a:srgbClr val="FF0000"/>
                </a:solidFill>
              </a:rPr>
              <a:t> (NULL)</a:t>
            </a:r>
          </a:p>
          <a:p>
            <a:r>
              <a:rPr lang="sv-SE" sz="2000" dirty="0" err="1">
                <a:solidFill>
                  <a:srgbClr val="FF0000"/>
                </a:solidFill>
              </a:rPr>
              <a:t>linkage</a:t>
            </a:r>
            <a:r>
              <a:rPr lang="sv-SE" sz="2000" dirty="0">
                <a:solidFill>
                  <a:srgbClr val="FF0000"/>
                </a:solidFill>
              </a:rPr>
              <a:t>: http://ISOC211/19157-3/-1/1/ei.jpg</a:t>
            </a:r>
          </a:p>
        </p:txBody>
      </p:sp>
      <p:cxnSp>
        <p:nvCxnSpPr>
          <p:cNvPr id="33" name="Rak pilkoppling 32">
            <a:extLst>
              <a:ext uri="{FF2B5EF4-FFF2-40B4-BE49-F238E27FC236}">
                <a16:creationId xmlns:a16="http://schemas.microsoft.com/office/drawing/2014/main" id="{687A789A-049F-DB78-2FC2-5E3D86AEA569}"/>
              </a:ext>
            </a:extLst>
          </p:cNvPr>
          <p:cNvCxnSpPr>
            <a:cxnSpLocks/>
            <a:stCxn id="30" idx="2"/>
            <a:endCxn id="14" idx="0"/>
          </p:cNvCxnSpPr>
          <p:nvPr/>
        </p:nvCxnSpPr>
        <p:spPr>
          <a:xfrm>
            <a:off x="21517800" y="7047615"/>
            <a:ext cx="1414682" cy="115267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ruta 36">
            <a:extLst>
              <a:ext uri="{FF2B5EF4-FFF2-40B4-BE49-F238E27FC236}">
                <a16:creationId xmlns:a16="http://schemas.microsoft.com/office/drawing/2014/main" id="{F4E4B770-5A1D-695B-8D66-890B26D78819}"/>
              </a:ext>
            </a:extLst>
          </p:cNvPr>
          <p:cNvSpPr txBox="1"/>
          <p:nvPr/>
        </p:nvSpPr>
        <p:spPr>
          <a:xfrm>
            <a:off x="21808008" y="7505938"/>
            <a:ext cx="99944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sv-SE" sz="2000" dirty="0">
                <a:solidFill>
                  <a:srgbClr val="006CB7"/>
                </a:solidFill>
              </a:rPr>
              <a:t>Link</a:t>
            </a:r>
          </a:p>
        </p:txBody>
      </p:sp>
      <p:sp>
        <p:nvSpPr>
          <p:cNvPr id="22" name="Ellips 21">
            <a:extLst>
              <a:ext uri="{FF2B5EF4-FFF2-40B4-BE49-F238E27FC236}">
                <a16:creationId xmlns:a16="http://schemas.microsoft.com/office/drawing/2014/main" id="{10CA5B5E-6B73-B6DB-87FE-AAB941E3300D}"/>
              </a:ext>
            </a:extLst>
          </p:cNvPr>
          <p:cNvSpPr/>
          <p:nvPr/>
        </p:nvSpPr>
        <p:spPr>
          <a:xfrm>
            <a:off x="8171199" y="10239432"/>
            <a:ext cx="3258802" cy="1124000"/>
          </a:xfrm>
          <a:prstGeom prst="ellipse">
            <a:avLst/>
          </a:prstGeom>
          <a:noFill/>
          <a:ln w="19050">
            <a:solidFill>
              <a:srgbClr val="006C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4800"/>
          </a:p>
        </p:txBody>
      </p:sp>
      <p:cxnSp>
        <p:nvCxnSpPr>
          <p:cNvPr id="24" name="Koppling: böjd 23">
            <a:extLst>
              <a:ext uri="{FF2B5EF4-FFF2-40B4-BE49-F238E27FC236}">
                <a16:creationId xmlns:a16="http://schemas.microsoft.com/office/drawing/2014/main" id="{FCFFB80C-CB65-E9FD-37DF-857AE641C7FF}"/>
              </a:ext>
            </a:extLst>
          </p:cNvPr>
          <p:cNvCxnSpPr>
            <a:cxnSpLocks/>
            <a:stCxn id="22" idx="2"/>
          </p:cNvCxnSpPr>
          <p:nvPr/>
        </p:nvCxnSpPr>
        <p:spPr>
          <a:xfrm rot="10800000">
            <a:off x="4529131" y="5326108"/>
            <a:ext cx="3642070" cy="5475324"/>
          </a:xfrm>
          <a:prstGeom prst="curvedConnector2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Koppling: böjd 34">
            <a:extLst>
              <a:ext uri="{FF2B5EF4-FFF2-40B4-BE49-F238E27FC236}">
                <a16:creationId xmlns:a16="http://schemas.microsoft.com/office/drawing/2014/main" id="{54FBD4BE-1718-100D-D972-0A31597D3EBD}"/>
              </a:ext>
            </a:extLst>
          </p:cNvPr>
          <p:cNvCxnSpPr>
            <a:cxnSpLocks/>
            <a:stCxn id="36" idx="4"/>
            <a:endCxn id="9" idx="2"/>
          </p:cNvCxnSpPr>
          <p:nvPr/>
        </p:nvCxnSpPr>
        <p:spPr>
          <a:xfrm rot="5400000" flipH="1">
            <a:off x="7844382" y="4936240"/>
            <a:ext cx="1167438" cy="11589158"/>
          </a:xfrm>
          <a:prstGeom prst="curvedConnector3">
            <a:avLst>
              <a:gd name="adj1" fmla="val -19581"/>
            </a:avLst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Ellips 35">
            <a:extLst>
              <a:ext uri="{FF2B5EF4-FFF2-40B4-BE49-F238E27FC236}">
                <a16:creationId xmlns:a16="http://schemas.microsoft.com/office/drawing/2014/main" id="{111E9BF3-D82E-EE34-70F0-00F95AB59F95}"/>
              </a:ext>
            </a:extLst>
          </p:cNvPr>
          <p:cNvSpPr/>
          <p:nvPr/>
        </p:nvSpPr>
        <p:spPr>
          <a:xfrm>
            <a:off x="12593279" y="10190538"/>
            <a:ext cx="3258802" cy="1124000"/>
          </a:xfrm>
          <a:prstGeom prst="ellipse">
            <a:avLst/>
          </a:prstGeom>
          <a:noFill/>
          <a:ln w="19050">
            <a:solidFill>
              <a:srgbClr val="006C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4800"/>
          </a:p>
        </p:txBody>
      </p:sp>
      <p:cxnSp>
        <p:nvCxnSpPr>
          <p:cNvPr id="41" name="Koppling: böjd 40">
            <a:extLst>
              <a:ext uri="{FF2B5EF4-FFF2-40B4-BE49-F238E27FC236}">
                <a16:creationId xmlns:a16="http://schemas.microsoft.com/office/drawing/2014/main" id="{EC5BB52D-58DE-5AF1-C280-2DCE83870519}"/>
              </a:ext>
            </a:extLst>
          </p:cNvPr>
          <p:cNvCxnSpPr>
            <a:stCxn id="22" idx="0"/>
            <a:endCxn id="10" idx="0"/>
          </p:cNvCxnSpPr>
          <p:nvPr/>
        </p:nvCxnSpPr>
        <p:spPr>
          <a:xfrm rot="16200000" flipH="1">
            <a:off x="15360078" y="4679953"/>
            <a:ext cx="141621" cy="11260578"/>
          </a:xfrm>
          <a:prstGeom prst="curvedConnector3">
            <a:avLst>
              <a:gd name="adj1" fmla="val -161417"/>
            </a:avLst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Rak pilkoppling 48">
            <a:extLst>
              <a:ext uri="{FF2B5EF4-FFF2-40B4-BE49-F238E27FC236}">
                <a16:creationId xmlns:a16="http://schemas.microsoft.com/office/drawing/2014/main" id="{88C08759-D219-7432-10F3-CAFF8D9144DB}"/>
              </a:ext>
            </a:extLst>
          </p:cNvPr>
          <p:cNvCxnSpPr>
            <a:cxnSpLocks/>
            <a:endCxn id="30" idx="1"/>
          </p:cNvCxnSpPr>
          <p:nvPr/>
        </p:nvCxnSpPr>
        <p:spPr>
          <a:xfrm>
            <a:off x="4207339" y="4540421"/>
            <a:ext cx="14444261" cy="138381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31927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37C57B1-E980-16E0-FE3F-BBB1D30905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68037" y="121806"/>
            <a:ext cx="5081851" cy="24653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589996E-DE16-97C2-0C09-C8D63047C9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ISO/TC211 standardizes </a:t>
            </a:r>
            <a:r>
              <a:rPr lang="en-AU" dirty="0" err="1"/>
              <a:t>geoinfo</a:t>
            </a:r>
            <a:r>
              <a:rPr lang="en-AU" dirty="0"/>
              <a:t> quality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746D54-26F9-A527-C400-7E0DE629C7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FCDAAF7-1698-95F8-6871-7375EA2630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1552" y="2785730"/>
            <a:ext cx="13460966" cy="99173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8A762BE-690B-FC81-5A40-102E9AAC1B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67466" y="2785730"/>
            <a:ext cx="9198374" cy="10586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672273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objekt 5" descr="En bild som visar text, skärmbild, Teckensnitt, Parallell&#10;&#10;Automatiskt genererad beskrivning">
            <a:extLst>
              <a:ext uri="{FF2B5EF4-FFF2-40B4-BE49-F238E27FC236}">
                <a16:creationId xmlns:a16="http://schemas.microsoft.com/office/drawing/2014/main" id="{B573EF15-CC1F-CD07-CD8C-B777CBB375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5273" y="1913062"/>
            <a:ext cx="15343806" cy="1150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06500" y="952500"/>
            <a:ext cx="21971000" cy="1433163"/>
          </a:xfrm>
        </p:spPr>
        <p:txBody>
          <a:bodyPr/>
          <a:lstStyle/>
          <a:p>
            <a:r>
              <a:rPr lang="en-AU" noProof="0" dirty="0"/>
              <a:t>Structure of a Data Quality Measure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3528AF-835F-40D6-8D20-F5F1F1622E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6500" y="2826327"/>
            <a:ext cx="21971000" cy="9678189"/>
          </a:xfrm>
          <a:noFill/>
        </p:spPr>
        <p:txBody>
          <a:bodyPr/>
          <a:lstStyle/>
          <a:p>
            <a:r>
              <a:rPr lang="en-AU" noProof="0" dirty="0"/>
              <a:t>From ISO 19157-1:2023</a:t>
            </a:r>
          </a:p>
          <a:p>
            <a:endParaRPr lang="en-AU" noProof="0" dirty="0"/>
          </a:p>
          <a:p>
            <a:r>
              <a:rPr lang="en-AU" noProof="0" dirty="0"/>
              <a:t>Register compliant with ISO 19135, including:</a:t>
            </a:r>
          </a:p>
          <a:p>
            <a:pPr lvl="1"/>
            <a:r>
              <a:rPr lang="en-AU" noProof="0" dirty="0"/>
              <a:t>Status of an item</a:t>
            </a:r>
          </a:p>
          <a:p>
            <a:pPr lvl="1"/>
            <a:r>
              <a:rPr lang="en-AU" noProof="0" dirty="0"/>
              <a:t>Versioning of items</a:t>
            </a:r>
          </a:p>
          <a:p>
            <a:pPr lvl="1"/>
            <a:r>
              <a:rPr lang="en-AU" noProof="0" dirty="0"/>
              <a:t>URI</a:t>
            </a:r>
          </a:p>
          <a:p>
            <a:pPr lvl="1"/>
            <a:r>
              <a:rPr lang="en-AU" noProof="0" dirty="0"/>
              <a:t>… and other metadata</a:t>
            </a:r>
          </a:p>
        </p:txBody>
      </p:sp>
    </p:spTree>
    <p:extLst>
      <p:ext uri="{BB962C8B-B14F-4D97-AF65-F5344CB8AC3E}">
        <p14:creationId xmlns:p14="http://schemas.microsoft.com/office/powerpoint/2010/main" val="33446345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D784021A-8862-8C86-CC67-D5B85EA29E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6500" y="952500"/>
            <a:ext cx="21971000" cy="1433163"/>
          </a:xfrm>
        </p:spPr>
        <p:txBody>
          <a:bodyPr/>
          <a:lstStyle/>
          <a:p>
            <a:r>
              <a:rPr lang="en-AU" noProof="0" dirty="0"/>
              <a:t>Blast from the past…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CB3B6697-ADA0-C05C-F846-A95352827A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6500" y="2826327"/>
            <a:ext cx="21971000" cy="9678189"/>
          </a:xfrm>
        </p:spPr>
        <p:txBody>
          <a:bodyPr/>
          <a:lstStyle/>
          <a:p>
            <a:r>
              <a:rPr lang="en-AU" noProof="0" dirty="0"/>
              <a:t>ISO 19157 Data quality measures in earlier version of the quality standard were in a normative annex typeset as tables in a PDF</a:t>
            </a:r>
          </a:p>
          <a:p>
            <a:endParaRPr lang="en-AU" noProof="0" dirty="0"/>
          </a:p>
          <a:p>
            <a:endParaRPr lang="en-AU" noProof="0" dirty="0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A77C29F2-0E5E-DD6F-F2D5-385F12FA2EC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945938" y="12968288"/>
            <a:ext cx="481012" cy="487362"/>
          </a:xfr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93C5197-1E51-49E6-82D3-45E83ED58034}" type="slidenum">
              <a:rPr lang="en-ZA" smtClean="0"/>
              <a:pPr/>
              <a:t>4</a:t>
            </a:fld>
            <a:endParaRPr lang="en-ZA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CD92905-2DD5-2255-97C9-3EC9BFED67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4037" y="4857750"/>
            <a:ext cx="16878300" cy="885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9150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tshållare för innehåll 2">
            <a:extLst>
              <a:ext uri="{FF2B5EF4-FFF2-40B4-BE49-F238E27FC236}">
                <a16:creationId xmlns:a16="http://schemas.microsoft.com/office/drawing/2014/main" id="{9E454C00-C3BD-09B8-36BF-E397EAD856A5}"/>
              </a:ext>
            </a:extLst>
          </p:cNvPr>
          <p:cNvSpPr txBox="1">
            <a:spLocks/>
          </p:cNvSpPr>
          <p:nvPr/>
        </p:nvSpPr>
        <p:spPr>
          <a:xfrm>
            <a:off x="9325972" y="3668725"/>
            <a:ext cx="2709300" cy="785402"/>
          </a:xfrm>
          <a:prstGeom prst="rect">
            <a:avLst/>
          </a:prstGeom>
          <a:noFill/>
          <a:ln w="28575">
            <a:solidFill>
              <a:srgbClr val="FFFFFF"/>
            </a:solidFill>
          </a:ln>
        </p:spPr>
        <p:txBody>
          <a:bodyPr vert="horz" lIns="182880" tIns="91440" rIns="182880" bIns="9144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 sz="3200" dirty="0"/>
              <a:t>Textual part</a:t>
            </a:r>
          </a:p>
        </p:txBody>
      </p:sp>
      <p:pic>
        <p:nvPicPr>
          <p:cNvPr id="3" name="Bildobjekt 2">
            <a:extLst>
              <a:ext uri="{FF2B5EF4-FFF2-40B4-BE49-F238E27FC236}">
                <a16:creationId xmlns:a16="http://schemas.microsoft.com/office/drawing/2014/main" id="{CD0853E4-3B01-A12F-1EF6-79BA014105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95274" y="5905143"/>
            <a:ext cx="6608636" cy="6157494"/>
          </a:xfrm>
          <a:prstGeom prst="rect">
            <a:avLst/>
          </a:prstGeom>
        </p:spPr>
      </p:pic>
      <p:sp>
        <p:nvSpPr>
          <p:cNvPr id="2" name="Rubrik 1">
            <a:extLst>
              <a:ext uri="{FF2B5EF4-FFF2-40B4-BE49-F238E27FC236}">
                <a16:creationId xmlns:a16="http://schemas.microsoft.com/office/drawing/2014/main" id="{D1E9EDDB-30F9-AA56-7732-E68B0ADE61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6500" y="952500"/>
            <a:ext cx="21971000" cy="1433163"/>
          </a:xfrm>
        </p:spPr>
        <p:txBody>
          <a:bodyPr/>
          <a:lstStyle/>
          <a:p>
            <a:r>
              <a:rPr lang="en-AU" noProof="0" dirty="0"/>
              <a:t>…and now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5B7E2A50-6600-33CB-0FC6-B0C50AD126FB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1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847EE4D-63F5-4A4B-8C9D-E01BD09A41A4}" type="datetime1">
              <a:rPr lang="en-ZA" smtClean="0"/>
              <a:pPr/>
              <a:t>2024/06/10</a:t>
            </a:fld>
            <a:endParaRPr lang="en-ZA" dirty="0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67D50D94-816D-E215-98AB-14790F3A115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93C5197-1E51-49E6-82D3-45E83ED58034}" type="slidenum">
              <a:rPr lang="en-ZA" smtClean="0"/>
              <a:pPr/>
              <a:t>5</a:t>
            </a:fld>
            <a:endParaRPr lang="en-ZA"/>
          </a:p>
        </p:txBody>
      </p:sp>
      <p:sp>
        <p:nvSpPr>
          <p:cNvPr id="7" name="Platshållare för innehåll 2">
            <a:extLst>
              <a:ext uri="{FF2B5EF4-FFF2-40B4-BE49-F238E27FC236}">
                <a16:creationId xmlns:a16="http://schemas.microsoft.com/office/drawing/2014/main" id="{627413B1-E8E9-5E1F-9757-B3E4B2EDF132}"/>
              </a:ext>
            </a:extLst>
          </p:cNvPr>
          <p:cNvSpPr txBox="1">
            <a:spLocks/>
          </p:cNvSpPr>
          <p:nvPr/>
        </p:nvSpPr>
        <p:spPr>
          <a:xfrm>
            <a:off x="800100" y="6234978"/>
            <a:ext cx="3619500" cy="2748912"/>
          </a:xfrm>
          <a:prstGeom prst="rect">
            <a:avLst/>
          </a:prstGeom>
          <a:noFill/>
          <a:ln w="28575">
            <a:solidFill>
              <a:schemeClr val="tx1">
                <a:lumMod val="65000"/>
                <a:lumOff val="35000"/>
              </a:schemeClr>
            </a:solidFill>
          </a:ln>
        </p:spPr>
        <p:txBody>
          <a:bodyPr vert="horz" lIns="182880" tIns="91440" rIns="182880" bIns="9144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sv-SE" sz="5600" dirty="0"/>
              <a:t>ISO/AWI 19157-3 in OSD</a:t>
            </a:r>
          </a:p>
        </p:txBody>
      </p:sp>
      <p:sp>
        <p:nvSpPr>
          <p:cNvPr id="9" name="Platshållare för innehåll 2">
            <a:extLst>
              <a:ext uri="{FF2B5EF4-FFF2-40B4-BE49-F238E27FC236}">
                <a16:creationId xmlns:a16="http://schemas.microsoft.com/office/drawing/2014/main" id="{E4259E11-4E62-0914-035B-96F7F9743C8A}"/>
              </a:ext>
            </a:extLst>
          </p:cNvPr>
          <p:cNvSpPr txBox="1">
            <a:spLocks/>
          </p:cNvSpPr>
          <p:nvPr/>
        </p:nvSpPr>
        <p:spPr>
          <a:xfrm>
            <a:off x="7299710" y="4197577"/>
            <a:ext cx="3619500" cy="3206750"/>
          </a:xfrm>
          <a:prstGeom prst="rect">
            <a:avLst/>
          </a:prstGeom>
          <a:noFill/>
          <a:ln w="28575">
            <a:solidFill>
              <a:schemeClr val="tx1">
                <a:lumMod val="65000"/>
                <a:lumOff val="35000"/>
              </a:schemeClr>
            </a:solidFill>
          </a:ln>
        </p:spPr>
        <p:txBody>
          <a:bodyPr vert="horz" lIns="182880" tIns="91440" rIns="182880" bIns="9144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sv-SE" sz="5600"/>
              <a:t>ISO standard as pdf as usual</a:t>
            </a:r>
            <a:endParaRPr lang="sv-SE" sz="5600" dirty="0"/>
          </a:p>
        </p:txBody>
      </p:sp>
      <p:sp>
        <p:nvSpPr>
          <p:cNvPr id="10" name="Platshållare för innehåll 2">
            <a:extLst>
              <a:ext uri="{FF2B5EF4-FFF2-40B4-BE49-F238E27FC236}">
                <a16:creationId xmlns:a16="http://schemas.microsoft.com/office/drawing/2014/main" id="{3C15A109-3621-7F6F-4EF1-0C6886C78E8C}"/>
              </a:ext>
            </a:extLst>
          </p:cNvPr>
          <p:cNvSpPr txBox="1">
            <a:spLocks/>
          </p:cNvSpPr>
          <p:nvPr/>
        </p:nvSpPr>
        <p:spPr>
          <a:xfrm>
            <a:off x="19349634" y="10287000"/>
            <a:ext cx="4012876" cy="1811288"/>
          </a:xfrm>
          <a:prstGeom prst="rect">
            <a:avLst/>
          </a:prstGeom>
          <a:noFill/>
          <a:ln w="28575">
            <a:solidFill>
              <a:schemeClr val="tx1">
                <a:lumMod val="65000"/>
                <a:lumOff val="35000"/>
              </a:schemeClr>
            </a:solidFill>
          </a:ln>
        </p:spPr>
        <p:txBody>
          <a:bodyPr vert="horz" lIns="182880" tIns="91440" rIns="182880" bIns="9144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 sz="5600" dirty="0"/>
              <a:t>Accessible at the web</a:t>
            </a:r>
          </a:p>
          <a:p>
            <a:endParaRPr lang="en-AU" sz="5600" dirty="0"/>
          </a:p>
        </p:txBody>
      </p:sp>
      <p:sp>
        <p:nvSpPr>
          <p:cNvPr id="11" name="Platshållare för innehåll 2">
            <a:extLst>
              <a:ext uri="{FF2B5EF4-FFF2-40B4-BE49-F238E27FC236}">
                <a16:creationId xmlns:a16="http://schemas.microsoft.com/office/drawing/2014/main" id="{CCCBA5FC-96DB-18D6-B03D-D2772CECB6D6}"/>
              </a:ext>
            </a:extLst>
          </p:cNvPr>
          <p:cNvSpPr txBox="1">
            <a:spLocks/>
          </p:cNvSpPr>
          <p:nvPr/>
        </p:nvSpPr>
        <p:spPr>
          <a:xfrm>
            <a:off x="19349635" y="4475387"/>
            <a:ext cx="4012878" cy="2634114"/>
          </a:xfrm>
          <a:prstGeom prst="rect">
            <a:avLst/>
          </a:prstGeom>
          <a:noFill/>
          <a:ln w="28575">
            <a:solidFill>
              <a:schemeClr val="tx1">
                <a:lumMod val="65000"/>
                <a:lumOff val="35000"/>
              </a:schemeClr>
            </a:solidFill>
          </a:ln>
        </p:spPr>
        <p:txBody>
          <a:bodyPr vert="horz" lIns="182880" tIns="91440" rIns="182880" bIns="9144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 sz="5600" dirty="0"/>
              <a:t>Register searchable at the web</a:t>
            </a:r>
          </a:p>
          <a:p>
            <a:endParaRPr lang="en-AU" sz="5600" dirty="0"/>
          </a:p>
        </p:txBody>
      </p:sp>
      <p:sp>
        <p:nvSpPr>
          <p:cNvPr id="14" name="Platshållare för innehåll 2">
            <a:extLst>
              <a:ext uri="{FF2B5EF4-FFF2-40B4-BE49-F238E27FC236}">
                <a16:creationId xmlns:a16="http://schemas.microsoft.com/office/drawing/2014/main" id="{61EDACDF-A22D-D2E1-45D2-875A4D3AC798}"/>
              </a:ext>
            </a:extLst>
          </p:cNvPr>
          <p:cNvSpPr txBox="1">
            <a:spLocks/>
          </p:cNvSpPr>
          <p:nvPr/>
        </p:nvSpPr>
        <p:spPr>
          <a:xfrm>
            <a:off x="7299710" y="8034125"/>
            <a:ext cx="3619500" cy="3206750"/>
          </a:xfrm>
          <a:prstGeom prst="rect">
            <a:avLst/>
          </a:prstGeom>
          <a:noFill/>
          <a:ln w="28575">
            <a:solidFill>
              <a:schemeClr val="tx1">
                <a:lumMod val="65000"/>
                <a:lumOff val="35000"/>
              </a:schemeClr>
            </a:solidFill>
          </a:ln>
        </p:spPr>
        <p:txBody>
          <a:bodyPr vert="horz" lIns="182880" tIns="91440" rIns="182880" bIns="9144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 sz="5600"/>
              <a:t>Data Quality Measure register</a:t>
            </a:r>
          </a:p>
          <a:p>
            <a:endParaRPr lang="en-AU" sz="5600" dirty="0"/>
          </a:p>
        </p:txBody>
      </p:sp>
      <p:sp>
        <p:nvSpPr>
          <p:cNvPr id="15" name="Platshållare för innehåll 2">
            <a:extLst>
              <a:ext uri="{FF2B5EF4-FFF2-40B4-BE49-F238E27FC236}">
                <a16:creationId xmlns:a16="http://schemas.microsoft.com/office/drawing/2014/main" id="{CED9055E-71E4-C4F6-F150-E42B6F6F0B77}"/>
              </a:ext>
            </a:extLst>
          </p:cNvPr>
          <p:cNvSpPr txBox="1">
            <a:spLocks/>
          </p:cNvSpPr>
          <p:nvPr/>
        </p:nvSpPr>
        <p:spPr>
          <a:xfrm>
            <a:off x="13675616" y="8016984"/>
            <a:ext cx="2842904" cy="2355740"/>
          </a:xfrm>
          <a:prstGeom prst="rect">
            <a:avLst/>
          </a:prstGeom>
          <a:noFill/>
          <a:ln w="28575">
            <a:noFill/>
          </a:ln>
        </p:spPr>
        <p:txBody>
          <a:bodyPr vert="horz" lIns="182880" tIns="91440" rIns="182880" bIns="9144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sv-SE" sz="4800" dirty="0"/>
              <a:t>OGC Rainbow server</a:t>
            </a:r>
          </a:p>
          <a:p>
            <a:endParaRPr lang="sv-SE" sz="5600" dirty="0"/>
          </a:p>
        </p:txBody>
      </p:sp>
      <p:cxnSp>
        <p:nvCxnSpPr>
          <p:cNvPr id="18" name="Rak pilkoppling 17">
            <a:extLst>
              <a:ext uri="{FF2B5EF4-FFF2-40B4-BE49-F238E27FC236}">
                <a16:creationId xmlns:a16="http://schemas.microsoft.com/office/drawing/2014/main" id="{A5B55B74-CAA8-74AE-990F-7156B72A60DE}"/>
              </a:ext>
            </a:extLst>
          </p:cNvPr>
          <p:cNvCxnSpPr>
            <a:stCxn id="7" idx="3"/>
            <a:endCxn id="9" idx="1"/>
          </p:cNvCxnSpPr>
          <p:nvPr/>
        </p:nvCxnSpPr>
        <p:spPr>
          <a:xfrm flipV="1">
            <a:off x="4419601" y="5800953"/>
            <a:ext cx="2880110" cy="1808482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Rak pilkoppling 18">
            <a:extLst>
              <a:ext uri="{FF2B5EF4-FFF2-40B4-BE49-F238E27FC236}">
                <a16:creationId xmlns:a16="http://schemas.microsoft.com/office/drawing/2014/main" id="{1E6AB73D-62DA-D3A6-1E80-8A51020029EA}"/>
              </a:ext>
            </a:extLst>
          </p:cNvPr>
          <p:cNvCxnSpPr>
            <a:cxnSpLocks/>
            <a:stCxn id="14" idx="3"/>
            <a:endCxn id="15" idx="1"/>
          </p:cNvCxnSpPr>
          <p:nvPr/>
        </p:nvCxnSpPr>
        <p:spPr>
          <a:xfrm flipV="1">
            <a:off x="10919211" y="9194855"/>
            <a:ext cx="2756406" cy="442646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Rak pilkoppling 19">
            <a:extLst>
              <a:ext uri="{FF2B5EF4-FFF2-40B4-BE49-F238E27FC236}">
                <a16:creationId xmlns:a16="http://schemas.microsoft.com/office/drawing/2014/main" id="{DD61098F-BBF0-7457-92E9-BB10BF58D350}"/>
              </a:ext>
            </a:extLst>
          </p:cNvPr>
          <p:cNvCxnSpPr>
            <a:cxnSpLocks/>
            <a:stCxn id="7" idx="3"/>
            <a:endCxn id="14" idx="1"/>
          </p:cNvCxnSpPr>
          <p:nvPr/>
        </p:nvCxnSpPr>
        <p:spPr>
          <a:xfrm>
            <a:off x="4419601" y="7609435"/>
            <a:ext cx="2880110" cy="2028066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Rak pilkoppling 20">
            <a:extLst>
              <a:ext uri="{FF2B5EF4-FFF2-40B4-BE49-F238E27FC236}">
                <a16:creationId xmlns:a16="http://schemas.microsoft.com/office/drawing/2014/main" id="{B44EF30F-0078-BF75-A40A-AB3D2537B576}"/>
              </a:ext>
            </a:extLst>
          </p:cNvPr>
          <p:cNvCxnSpPr>
            <a:cxnSpLocks/>
            <a:stCxn id="15" idx="3"/>
            <a:endCxn id="10" idx="1"/>
          </p:cNvCxnSpPr>
          <p:nvPr/>
        </p:nvCxnSpPr>
        <p:spPr>
          <a:xfrm>
            <a:off x="16518521" y="9194855"/>
            <a:ext cx="2831114" cy="1997790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Rak pilkoppling 21">
            <a:extLst>
              <a:ext uri="{FF2B5EF4-FFF2-40B4-BE49-F238E27FC236}">
                <a16:creationId xmlns:a16="http://schemas.microsoft.com/office/drawing/2014/main" id="{CEEB4DA2-1C2C-49B4-429D-173F836D63C0}"/>
              </a:ext>
            </a:extLst>
          </p:cNvPr>
          <p:cNvCxnSpPr>
            <a:cxnSpLocks/>
            <a:stCxn id="15" idx="3"/>
            <a:endCxn id="11" idx="1"/>
          </p:cNvCxnSpPr>
          <p:nvPr/>
        </p:nvCxnSpPr>
        <p:spPr>
          <a:xfrm flipV="1">
            <a:off x="16518521" y="5792445"/>
            <a:ext cx="2831114" cy="3402410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Uttryckssymbol 30">
            <a:extLst>
              <a:ext uri="{FF2B5EF4-FFF2-40B4-BE49-F238E27FC236}">
                <a16:creationId xmlns:a16="http://schemas.microsoft.com/office/drawing/2014/main" id="{92189769-0451-0FC4-F2AF-808007008971}"/>
              </a:ext>
            </a:extLst>
          </p:cNvPr>
          <p:cNvSpPr/>
          <p:nvPr/>
        </p:nvSpPr>
        <p:spPr>
          <a:xfrm>
            <a:off x="13966438" y="1689355"/>
            <a:ext cx="2309041" cy="2169378"/>
          </a:xfrm>
          <a:prstGeom prst="smileyFac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4800"/>
          </a:p>
        </p:txBody>
      </p:sp>
      <p:cxnSp>
        <p:nvCxnSpPr>
          <p:cNvPr id="32" name="Rak pilkoppling 31">
            <a:extLst>
              <a:ext uri="{FF2B5EF4-FFF2-40B4-BE49-F238E27FC236}">
                <a16:creationId xmlns:a16="http://schemas.microsoft.com/office/drawing/2014/main" id="{D4410D79-0095-BC67-522F-A985D8798A99}"/>
              </a:ext>
            </a:extLst>
          </p:cNvPr>
          <p:cNvCxnSpPr>
            <a:cxnSpLocks/>
            <a:stCxn id="31" idx="3"/>
            <a:endCxn id="9" idx="3"/>
          </p:cNvCxnSpPr>
          <p:nvPr/>
        </p:nvCxnSpPr>
        <p:spPr>
          <a:xfrm flipH="1">
            <a:off x="10919210" y="3541035"/>
            <a:ext cx="3385379" cy="2259917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Rak pilkoppling 32">
            <a:extLst>
              <a:ext uri="{FF2B5EF4-FFF2-40B4-BE49-F238E27FC236}">
                <a16:creationId xmlns:a16="http://schemas.microsoft.com/office/drawing/2014/main" id="{36378C13-AA52-A74E-8A9A-628A4FAC4B3C}"/>
              </a:ext>
            </a:extLst>
          </p:cNvPr>
          <p:cNvCxnSpPr>
            <a:cxnSpLocks/>
            <a:stCxn id="31" idx="5"/>
            <a:endCxn id="11" idx="1"/>
          </p:cNvCxnSpPr>
          <p:nvPr/>
        </p:nvCxnSpPr>
        <p:spPr>
          <a:xfrm>
            <a:off x="15937328" y="3541035"/>
            <a:ext cx="3412307" cy="2251409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Platshållare för innehåll 2">
            <a:extLst>
              <a:ext uri="{FF2B5EF4-FFF2-40B4-BE49-F238E27FC236}">
                <a16:creationId xmlns:a16="http://schemas.microsoft.com/office/drawing/2014/main" id="{29E80590-AE28-9A01-3039-87267E762251}"/>
              </a:ext>
            </a:extLst>
          </p:cNvPr>
          <p:cNvSpPr txBox="1">
            <a:spLocks/>
          </p:cNvSpPr>
          <p:nvPr/>
        </p:nvSpPr>
        <p:spPr>
          <a:xfrm>
            <a:off x="13566180" y="4402808"/>
            <a:ext cx="2709300" cy="1131056"/>
          </a:xfrm>
          <a:prstGeom prst="rect">
            <a:avLst/>
          </a:prstGeom>
          <a:noFill/>
          <a:ln w="28575">
            <a:noFill/>
          </a:ln>
        </p:spPr>
        <p:txBody>
          <a:bodyPr vert="horz" lIns="182880" tIns="91440" rIns="182880" bIns="9144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AU" sz="3200" dirty="0"/>
              <a:t>A reader of a standard</a:t>
            </a:r>
          </a:p>
        </p:txBody>
      </p:sp>
      <p:sp>
        <p:nvSpPr>
          <p:cNvPr id="17" name="TextBox 11">
            <a:extLst>
              <a:ext uri="{FF2B5EF4-FFF2-40B4-BE49-F238E27FC236}">
                <a16:creationId xmlns:a16="http://schemas.microsoft.com/office/drawing/2014/main" id="{817B9EBA-D674-F638-99F9-9F6F9EC836B0}"/>
              </a:ext>
            </a:extLst>
          </p:cNvPr>
          <p:cNvSpPr txBox="1"/>
          <p:nvPr/>
        </p:nvSpPr>
        <p:spPr>
          <a:xfrm rot="19713908">
            <a:off x="5032944" y="5981662"/>
            <a:ext cx="14863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AU" sz="3200" dirty="0"/>
              <a:t>outputs</a:t>
            </a:r>
          </a:p>
        </p:txBody>
      </p:sp>
      <p:sp>
        <p:nvSpPr>
          <p:cNvPr id="23" name="TextBox 12">
            <a:extLst>
              <a:ext uri="{FF2B5EF4-FFF2-40B4-BE49-F238E27FC236}">
                <a16:creationId xmlns:a16="http://schemas.microsoft.com/office/drawing/2014/main" id="{DB9DA411-7CB6-01AC-E768-1C0ED03584D6}"/>
              </a:ext>
            </a:extLst>
          </p:cNvPr>
          <p:cNvSpPr txBox="1"/>
          <p:nvPr/>
        </p:nvSpPr>
        <p:spPr>
          <a:xfrm rot="2231060">
            <a:off x="4750338" y="8555022"/>
            <a:ext cx="16738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AU" sz="3200" dirty="0"/>
              <a:t>points to</a:t>
            </a:r>
          </a:p>
        </p:txBody>
      </p:sp>
      <p:sp>
        <p:nvSpPr>
          <p:cNvPr id="38" name="Platshållare för innehåll 2">
            <a:extLst>
              <a:ext uri="{FF2B5EF4-FFF2-40B4-BE49-F238E27FC236}">
                <a16:creationId xmlns:a16="http://schemas.microsoft.com/office/drawing/2014/main" id="{3137EC3D-63CB-E19B-8818-70463D43F123}"/>
              </a:ext>
            </a:extLst>
          </p:cNvPr>
          <p:cNvSpPr txBox="1">
            <a:spLocks/>
          </p:cNvSpPr>
          <p:nvPr/>
        </p:nvSpPr>
        <p:spPr>
          <a:xfrm>
            <a:off x="1255200" y="9807196"/>
            <a:ext cx="2709300" cy="1131056"/>
          </a:xfrm>
          <a:prstGeom prst="rect">
            <a:avLst/>
          </a:prstGeom>
          <a:noFill/>
          <a:ln w="28575">
            <a:noFill/>
          </a:ln>
        </p:spPr>
        <p:txBody>
          <a:bodyPr vert="horz" lIns="182880" tIns="91440" rIns="182880" bIns="9144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sv-SE" sz="3200" dirty="0"/>
              <a:t>The </a:t>
            </a:r>
            <a:r>
              <a:rPr lang="sv-SE" sz="3200" dirty="0" err="1"/>
              <a:t>project</a:t>
            </a:r>
            <a:r>
              <a:rPr lang="sv-SE" sz="3200" dirty="0"/>
              <a:t> </a:t>
            </a:r>
            <a:r>
              <a:rPr lang="sv-SE" sz="3200" dirty="0" err="1"/>
              <a:t>work</a:t>
            </a:r>
            <a:r>
              <a:rPr lang="sv-SE" sz="3200" dirty="0"/>
              <a:t> in a web format</a:t>
            </a:r>
          </a:p>
        </p:txBody>
      </p:sp>
      <p:sp>
        <p:nvSpPr>
          <p:cNvPr id="8" name="TextBox 12">
            <a:extLst>
              <a:ext uri="{FF2B5EF4-FFF2-40B4-BE49-F238E27FC236}">
                <a16:creationId xmlns:a16="http://schemas.microsoft.com/office/drawing/2014/main" id="{4DBCDD7A-1A99-5037-9E45-86029A1CAA87}"/>
              </a:ext>
            </a:extLst>
          </p:cNvPr>
          <p:cNvSpPr txBox="1"/>
          <p:nvPr/>
        </p:nvSpPr>
        <p:spPr>
          <a:xfrm>
            <a:off x="18303911" y="9381357"/>
            <a:ext cx="9380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AU" sz="3200" dirty="0"/>
              <a:t>FAIR</a:t>
            </a:r>
          </a:p>
        </p:txBody>
      </p:sp>
    </p:spTree>
    <p:extLst>
      <p:ext uri="{BB962C8B-B14F-4D97-AF65-F5344CB8AC3E}">
        <p14:creationId xmlns:p14="http://schemas.microsoft.com/office/powerpoint/2010/main" val="18173336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84ECC3DA-7753-D87D-B72F-974FD12DA8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6500" y="952500"/>
            <a:ext cx="21971000" cy="1433163"/>
          </a:xfrm>
        </p:spPr>
        <p:txBody>
          <a:bodyPr>
            <a:normAutofit fontScale="90000"/>
          </a:bodyPr>
          <a:lstStyle/>
          <a:p>
            <a:r>
              <a:rPr lang="en-AU" noProof="0" dirty="0"/>
              <a:t>DQM – An example measure in OGC RAINBOW</a:t>
            </a:r>
          </a:p>
        </p:txBody>
      </p:sp>
      <p:pic>
        <p:nvPicPr>
          <p:cNvPr id="9" name="Bildobjekt 8">
            <a:extLst>
              <a:ext uri="{FF2B5EF4-FFF2-40B4-BE49-F238E27FC236}">
                <a16:creationId xmlns:a16="http://schemas.microsoft.com/office/drawing/2014/main" id="{CCA11D70-17E2-6971-9564-4CBB817088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8422" y="5445060"/>
            <a:ext cx="13874008" cy="6830076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2" name="Bildobjekt 11">
            <a:extLst>
              <a:ext uri="{FF2B5EF4-FFF2-40B4-BE49-F238E27FC236}">
                <a16:creationId xmlns:a16="http://schemas.microsoft.com/office/drawing/2014/main" id="{3F950292-8050-63C0-5F14-13BCC31C0E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1" y="3134731"/>
            <a:ext cx="17168026" cy="6257506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1" name="Bildobjekt 10">
            <a:extLst>
              <a:ext uri="{FF2B5EF4-FFF2-40B4-BE49-F238E27FC236}">
                <a16:creationId xmlns:a16="http://schemas.microsoft.com/office/drawing/2014/main" id="{3B6DE54E-3EBF-E92C-566E-37435D95CF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96590" y="7068700"/>
            <a:ext cx="5735620" cy="5206436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8677896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B27E95DA-BEEA-9CE1-8FC5-C9E9CEE188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6500" y="952500"/>
            <a:ext cx="21971000" cy="1433163"/>
          </a:xfrm>
        </p:spPr>
        <p:txBody>
          <a:bodyPr/>
          <a:lstStyle/>
          <a:p>
            <a:r>
              <a:rPr lang="en-AU" noProof="0" dirty="0"/>
              <a:t>Example in turtle form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89942734-EF44-F3B2-6FAD-E7A5303DF1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6500" y="2826327"/>
            <a:ext cx="21971000" cy="9678189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AU" noProof="0" dirty="0" err="1"/>
              <a:t>Formula.ttl</a:t>
            </a:r>
            <a:endParaRPr lang="en-AU" noProof="0" dirty="0"/>
          </a:p>
          <a:p>
            <a:pPr marL="0" indent="0">
              <a:buNone/>
            </a:pPr>
            <a:r>
              <a:rPr lang="en-AU" noProof="0" dirty="0"/>
              <a:t>&lt;https://standards.isotc211.org/19157/-3/1/dqc/content/formulaType/FT28_1&gt; a </a:t>
            </a:r>
            <a:r>
              <a:rPr lang="en-AU" noProof="0" dirty="0" err="1"/>
              <a:t>skos:Concept</a:t>
            </a:r>
            <a:r>
              <a:rPr lang="en-AU" noProof="0" dirty="0"/>
              <a:t> ;</a:t>
            </a:r>
          </a:p>
          <a:p>
            <a:pPr marL="0" indent="0">
              <a:buNone/>
            </a:pPr>
            <a:r>
              <a:rPr lang="en-AU" noProof="0" dirty="0"/>
              <a:t>    </a:t>
            </a:r>
            <a:r>
              <a:rPr lang="en-AU" noProof="0" dirty="0" err="1"/>
              <a:t>dqm:formulaKey</a:t>
            </a:r>
            <a:r>
              <a:rPr lang="en-AU" noProof="0" dirty="0"/>
              <a:t> "For a number of points (N), the measured positions are given as </a:t>
            </a:r>
            <a:r>
              <a:rPr lang="en-AU" noProof="0" dirty="0" err="1"/>
              <a:t>xmi</a:t>
            </a:r>
            <a:r>
              <a:rPr lang="en-AU" noProof="0" dirty="0"/>
              <a:t> , </a:t>
            </a:r>
            <a:r>
              <a:rPr lang="en-AU" noProof="0" dirty="0" err="1"/>
              <a:t>ymi</a:t>
            </a:r>
            <a:r>
              <a:rPr lang="en-AU" noProof="0" dirty="0"/>
              <a:t> and </a:t>
            </a:r>
            <a:r>
              <a:rPr lang="en-AU" noProof="0" dirty="0" err="1"/>
              <a:t>zmi</a:t>
            </a:r>
            <a:r>
              <a:rPr lang="en-AU" noProof="0" dirty="0"/>
              <a:t> coordinates depending on the dimension in which the position of the point is measured. A corresponding set of coordinates, </a:t>
            </a:r>
            <a:r>
              <a:rPr lang="en-AU" noProof="0" dirty="0" err="1"/>
              <a:t>xti</a:t>
            </a:r>
            <a:r>
              <a:rPr lang="en-AU" noProof="0" dirty="0"/>
              <a:t> , </a:t>
            </a:r>
            <a:r>
              <a:rPr lang="en-AU" noProof="0" dirty="0" err="1"/>
              <a:t>yti</a:t>
            </a:r>
            <a:r>
              <a:rPr lang="en-AU" noProof="0" dirty="0"/>
              <a:t> and </a:t>
            </a:r>
            <a:r>
              <a:rPr lang="en-AU" noProof="0" dirty="0" err="1"/>
              <a:t>zti</a:t>
            </a:r>
            <a:r>
              <a:rPr lang="en-AU" noProof="0" dirty="0"/>
              <a:t> , are considered to represent the true positions. Formula for 1D positional uncertainty." ;</a:t>
            </a:r>
          </a:p>
          <a:p>
            <a:pPr marL="0" indent="0">
              <a:buNone/>
            </a:pPr>
            <a:r>
              <a:rPr lang="en-AU" noProof="0" dirty="0"/>
              <a:t>    </a:t>
            </a:r>
            <a:r>
              <a:rPr lang="en-AU" noProof="0" dirty="0" err="1"/>
              <a:t>dqm:formulaLanguage</a:t>
            </a:r>
            <a:r>
              <a:rPr lang="en-AU" noProof="0" dirty="0"/>
              <a:t> "MathML" ;</a:t>
            </a:r>
          </a:p>
          <a:p>
            <a:pPr marL="0" indent="0">
              <a:buNone/>
            </a:pPr>
            <a:r>
              <a:rPr lang="en-AU" noProof="0" dirty="0"/>
              <a:t>    </a:t>
            </a:r>
            <a:r>
              <a:rPr lang="en-AU" noProof="0" dirty="0" err="1"/>
              <a:t>dqm:formulaLanguageVersion</a:t>
            </a:r>
            <a:r>
              <a:rPr lang="en-AU" noProof="0" dirty="0"/>
              <a:t> "1.0" ;</a:t>
            </a:r>
          </a:p>
          <a:p>
            <a:pPr marL="0" indent="0">
              <a:buNone/>
            </a:pPr>
            <a:r>
              <a:rPr lang="en-AU" noProof="0" dirty="0"/>
              <a:t>    </a:t>
            </a:r>
            <a:r>
              <a:rPr lang="en-AU" noProof="0" dirty="0" err="1"/>
              <a:t>skos:definition</a:t>
            </a:r>
            <a:r>
              <a:rPr lang="en-AU" noProof="0" dirty="0"/>
              <a:t> "&lt;math </a:t>
            </a:r>
            <a:r>
              <a:rPr lang="en-AU" noProof="0" dirty="0" err="1"/>
              <a:t>xmlns</a:t>
            </a:r>
            <a:r>
              <a:rPr lang="en-AU" noProof="0" dirty="0"/>
              <a:t>=\"http://www.w3.org/1998/Math/MathML\"&gt;</a:t>
            </a:r>
            <a:br>
              <a:rPr lang="en-AU" noProof="0" dirty="0"/>
            </a:br>
            <a:r>
              <a:rPr lang="en-AU" noProof="0" dirty="0"/>
              <a:t>	&lt;</a:t>
            </a:r>
            <a:r>
              <a:rPr lang="en-AU" noProof="0" dirty="0" err="1"/>
              <a:t>msub</a:t>
            </a:r>
            <a:r>
              <a:rPr lang="en-AU" noProof="0" dirty="0"/>
              <a:t>&gt;&lt;mi&gt;e&lt;/mi&gt;&lt;mi&gt;</a:t>
            </a:r>
            <a:r>
              <a:rPr lang="en-AU" noProof="0" dirty="0" err="1"/>
              <a:t>i</a:t>
            </a:r>
            <a:r>
              <a:rPr lang="en-AU" noProof="0" dirty="0"/>
              <a:t>&lt;/mi&gt;&lt;/</a:t>
            </a:r>
            <a:r>
              <a:rPr lang="en-AU" noProof="0" dirty="0" err="1"/>
              <a:t>msub</a:t>
            </a:r>
            <a:r>
              <a:rPr lang="en-AU" noProof="0" dirty="0"/>
              <a:t>&gt;&lt;</a:t>
            </a:r>
            <a:r>
              <a:rPr lang="en-AU" noProof="0" dirty="0" err="1"/>
              <a:t>mo</a:t>
            </a:r>
            <a:r>
              <a:rPr lang="en-AU" noProof="0" dirty="0"/>
              <a:t>&gt;=&lt;/</a:t>
            </a:r>
            <a:r>
              <a:rPr lang="en-AU" noProof="0" dirty="0" err="1"/>
              <a:t>mo</a:t>
            </a:r>
            <a:r>
              <a:rPr lang="en-AU" noProof="0" dirty="0"/>
              <a:t>&gt;</a:t>
            </a:r>
            <a:br>
              <a:rPr lang="en-AU" noProof="0" dirty="0"/>
            </a:br>
            <a:r>
              <a:rPr lang="en-AU" noProof="0" dirty="0"/>
              <a:t>	&lt;</a:t>
            </a:r>
            <a:r>
              <a:rPr lang="en-AU" noProof="0" dirty="0" err="1"/>
              <a:t>mfenced</a:t>
            </a:r>
            <a:r>
              <a:rPr lang="en-AU" noProof="0" dirty="0"/>
              <a:t> close=\"|\"open=\"|\"&gt;&lt;</a:t>
            </a:r>
            <a:r>
              <a:rPr lang="en-AU" noProof="0" dirty="0" err="1"/>
              <a:t>mrow</a:t>
            </a:r>
            <a:r>
              <a:rPr lang="en-AU" noProof="0" dirty="0"/>
              <a:t>&gt;&lt;</a:t>
            </a:r>
            <a:r>
              <a:rPr lang="en-AU" noProof="0" dirty="0" err="1"/>
              <a:t>msub</a:t>
            </a:r>
            <a:r>
              <a:rPr lang="en-AU" noProof="0" dirty="0"/>
              <a:t>&gt;&lt;mi&gt;x&lt;/mi&gt;</a:t>
            </a:r>
            <a:br>
              <a:rPr lang="en-AU" noProof="0" dirty="0"/>
            </a:br>
            <a:r>
              <a:rPr lang="en-AU" noProof="0" dirty="0"/>
              <a:t>	&lt;</a:t>
            </a:r>
            <a:r>
              <a:rPr lang="en-AU" noProof="0" dirty="0" err="1"/>
              <a:t>mrow</a:t>
            </a:r>
            <a:r>
              <a:rPr lang="en-AU" noProof="0" dirty="0"/>
              <a:t>&gt;&lt;mi&gt;m&lt;/mi&gt;&lt;mi&gt;</a:t>
            </a:r>
            <a:r>
              <a:rPr lang="en-AU" noProof="0" dirty="0" err="1"/>
              <a:t>i</a:t>
            </a:r>
            <a:r>
              <a:rPr lang="en-AU" noProof="0" dirty="0"/>
              <a:t>&lt;/mi&gt;&lt;/</a:t>
            </a:r>
            <a:r>
              <a:rPr lang="en-AU" noProof="0" dirty="0" err="1"/>
              <a:t>mrow</a:t>
            </a:r>
            <a:r>
              <a:rPr lang="en-AU" noProof="0" dirty="0"/>
              <a:t>&gt;&lt;/</a:t>
            </a:r>
            <a:r>
              <a:rPr lang="en-AU" noProof="0" dirty="0" err="1"/>
              <a:t>msub</a:t>
            </a:r>
            <a:r>
              <a:rPr lang="en-AU" noProof="0" dirty="0"/>
              <a:t>&gt;&lt;</a:t>
            </a:r>
            <a:r>
              <a:rPr lang="en-AU" noProof="0" dirty="0" err="1"/>
              <a:t>mo</a:t>
            </a:r>
            <a:r>
              <a:rPr lang="en-AU" noProof="0" dirty="0"/>
              <a:t>&gt;-&lt;/</a:t>
            </a:r>
            <a:r>
              <a:rPr lang="en-AU" noProof="0" dirty="0" err="1"/>
              <a:t>mo</a:t>
            </a:r>
            <a:r>
              <a:rPr lang="en-AU" noProof="0" dirty="0"/>
              <a:t>&gt;</a:t>
            </a:r>
            <a:br>
              <a:rPr lang="en-AU" noProof="0" dirty="0"/>
            </a:br>
            <a:r>
              <a:rPr lang="en-AU" noProof="0" dirty="0"/>
              <a:t>	&lt;</a:t>
            </a:r>
            <a:r>
              <a:rPr lang="en-AU" noProof="0" dirty="0" err="1"/>
              <a:t>msub</a:t>
            </a:r>
            <a:r>
              <a:rPr lang="en-AU" noProof="0" dirty="0"/>
              <a:t>&gt;&lt;mi&gt;x&lt;/mi&gt;&lt;</a:t>
            </a:r>
            <a:r>
              <a:rPr lang="en-AU" noProof="0" dirty="0" err="1"/>
              <a:t>mrow</a:t>
            </a:r>
            <a:r>
              <a:rPr lang="en-AU" noProof="0" dirty="0"/>
              <a:t>&gt;&lt;mi&gt;t&lt;/mi&gt;&lt;mi&gt;</a:t>
            </a:r>
            <a:r>
              <a:rPr lang="en-AU" noProof="0" dirty="0" err="1"/>
              <a:t>i</a:t>
            </a:r>
            <a:r>
              <a:rPr lang="en-AU" noProof="0" dirty="0"/>
              <a:t>&lt;/mi&gt;&lt;/</a:t>
            </a:r>
            <a:r>
              <a:rPr lang="en-AU" noProof="0" dirty="0" err="1"/>
              <a:t>mrow</a:t>
            </a:r>
            <a:r>
              <a:rPr lang="en-AU" noProof="0" dirty="0"/>
              <a:t>&gt;</a:t>
            </a:r>
            <a:br>
              <a:rPr lang="en-AU" noProof="0" dirty="0"/>
            </a:br>
            <a:r>
              <a:rPr lang="en-AU" noProof="0" dirty="0"/>
              <a:t>	&lt;/</a:t>
            </a:r>
            <a:r>
              <a:rPr lang="en-AU" noProof="0" dirty="0" err="1"/>
              <a:t>msub</a:t>
            </a:r>
            <a:r>
              <a:rPr lang="en-AU" noProof="0" dirty="0"/>
              <a:t>&gt;&lt;/</a:t>
            </a:r>
            <a:r>
              <a:rPr lang="en-AU" noProof="0" dirty="0" err="1"/>
              <a:t>mrow</a:t>
            </a:r>
            <a:r>
              <a:rPr lang="en-AU" noProof="0" dirty="0"/>
              <a:t>&gt;&lt;/</a:t>
            </a:r>
            <a:r>
              <a:rPr lang="en-AU" noProof="0" dirty="0" err="1"/>
              <a:t>mfenced</a:t>
            </a:r>
            <a:r>
              <a:rPr lang="en-AU" noProof="0" dirty="0"/>
              <a:t>&gt;&lt;/math&gt;" ;</a:t>
            </a:r>
          </a:p>
          <a:p>
            <a:pPr marL="0" indent="0">
              <a:buNone/>
            </a:pPr>
            <a:r>
              <a:rPr lang="en-AU" noProof="0" dirty="0"/>
              <a:t>    </a:t>
            </a:r>
            <a:r>
              <a:rPr lang="en-AU" noProof="0" dirty="0" err="1"/>
              <a:t>skos:inScheme</a:t>
            </a:r>
            <a:r>
              <a:rPr lang="en-AU" noProof="0" dirty="0"/>
              <a:t> &lt;https://standards.isotc211.org/19157/-3/1/dqc/content/formulaType&gt; ;</a:t>
            </a:r>
          </a:p>
          <a:p>
            <a:pPr marL="0" indent="0">
              <a:buNone/>
            </a:pPr>
            <a:r>
              <a:rPr lang="en-AU" noProof="0" dirty="0"/>
              <a:t>    </a:t>
            </a:r>
            <a:r>
              <a:rPr lang="en-AU" noProof="0" dirty="0" err="1"/>
              <a:t>skos:prefLabel</a:t>
            </a:r>
            <a:r>
              <a:rPr lang="en-AU" noProof="0" dirty="0"/>
              <a:t> "FT28_1" .</a:t>
            </a:r>
          </a:p>
          <a:p>
            <a:pPr marL="0" indent="0">
              <a:buNone/>
            </a:pPr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14365523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C4FC277F-A261-6CE2-F640-FEEEC38CB0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6500" y="952500"/>
            <a:ext cx="21971000" cy="1433163"/>
          </a:xfrm>
        </p:spPr>
        <p:txBody>
          <a:bodyPr/>
          <a:lstStyle/>
          <a:p>
            <a:r>
              <a:rPr lang="en-AU" noProof="0" dirty="0"/>
              <a:t>Example in JSON-LD form</a:t>
            </a:r>
          </a:p>
        </p:txBody>
      </p:sp>
      <p:pic>
        <p:nvPicPr>
          <p:cNvPr id="9" name="Bildobjekt 8">
            <a:extLst>
              <a:ext uri="{FF2B5EF4-FFF2-40B4-BE49-F238E27FC236}">
                <a16:creationId xmlns:a16="http://schemas.microsoft.com/office/drawing/2014/main" id="{59C5F6A7-30C2-9358-723B-5BA7F7EB29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6713" y="2598769"/>
            <a:ext cx="12690574" cy="9856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7097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Title 2"/>
          <p:cNvSpPr>
            <a:spLocks noGrp="1"/>
          </p:cNvSpPr>
          <p:nvPr>
            <p:ph type="title"/>
          </p:nvPr>
        </p:nvSpPr>
        <p:spPr>
          <a:xfrm>
            <a:off x="1206500" y="952500"/>
            <a:ext cx="21971000" cy="1433163"/>
          </a:xfrm>
        </p:spPr>
        <p:txBody>
          <a:bodyPr/>
          <a:lstStyle/>
          <a:p>
            <a:r>
              <a:rPr lang="en-AU" altLang="en-US" noProof="0" dirty="0"/>
              <a:t>DQ and AI</a:t>
            </a:r>
          </a:p>
        </p:txBody>
      </p:sp>
      <p:sp>
        <p:nvSpPr>
          <p:cNvPr id="6146" name="Content Placeholder 1"/>
          <p:cNvSpPr>
            <a:spLocks noGrp="1"/>
          </p:cNvSpPr>
          <p:nvPr>
            <p:ph idx="1"/>
          </p:nvPr>
        </p:nvSpPr>
        <p:spPr>
          <a:xfrm>
            <a:off x="1206500" y="2825750"/>
            <a:ext cx="10150348" cy="9678988"/>
          </a:xfrm>
        </p:spPr>
        <p:txBody>
          <a:bodyPr/>
          <a:lstStyle/>
          <a:p>
            <a:r>
              <a:rPr lang="en-AU" altLang="en-US" noProof="0" dirty="0"/>
              <a:t>OGC </a:t>
            </a:r>
            <a:r>
              <a:rPr lang="en-AU" altLang="en-US" noProof="0" dirty="0" err="1"/>
              <a:t>TrainingDML</a:t>
            </a:r>
            <a:r>
              <a:rPr lang="en-AU" altLang="en-US" noProof="0" dirty="0"/>
              <a:t>-AI</a:t>
            </a:r>
          </a:p>
          <a:p>
            <a:endParaRPr lang="en-AU" altLang="en-US" noProof="0" dirty="0"/>
          </a:p>
          <a:p>
            <a:endParaRPr lang="en-AU" altLang="en-US" noProof="0" dirty="0"/>
          </a:p>
          <a:p>
            <a:endParaRPr lang="en-AU" altLang="en-US" noProof="0" dirty="0"/>
          </a:p>
          <a:p>
            <a:endParaRPr lang="en-AU" altLang="en-US" noProof="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3739C3-B62D-6028-5DD7-D0E1F233C0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2289" y="737425"/>
            <a:ext cx="14015212" cy="1210064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151E8C3-AF01-4601-96B7-866132C368B9}"/>
              </a:ext>
            </a:extLst>
          </p:cNvPr>
          <p:cNvSpPr txBox="1"/>
          <p:nvPr/>
        </p:nvSpPr>
        <p:spPr>
          <a:xfrm>
            <a:off x="17476489" y="13016933"/>
            <a:ext cx="6121869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AU" sz="2400" b="0" i="0" u="none" strike="noStrike" cap="none" spc="0" normalizeH="0" baseline="0" dirty="0">
                <a:ln>
                  <a:noFill/>
                </a:ln>
                <a:solidFill>
                  <a:srgbClr val="262626"/>
                </a:solidFill>
                <a:effectLst/>
                <a:uFillTx/>
                <a:latin typeface="Mont Book"/>
                <a:ea typeface="Mont Book"/>
                <a:cs typeface="Mont Book"/>
                <a:sym typeface="Mont Book"/>
              </a:rPr>
              <a:t>https://docs.ogc.org/is/23-008r3/23-008r3.html</a:t>
            </a:r>
          </a:p>
        </p:txBody>
      </p:sp>
    </p:spTree>
    <p:extLst>
      <p:ext uri="{BB962C8B-B14F-4D97-AF65-F5344CB8AC3E}">
        <p14:creationId xmlns:p14="http://schemas.microsoft.com/office/powerpoint/2010/main" val="530957391"/>
      </p:ext>
    </p:extLst>
  </p:cSld>
  <p:clrMapOvr>
    <a:masterClrMapping/>
  </p:clrMapOvr>
</p:sld>
</file>

<file path=ppt/theme/theme1.xml><?xml version="1.0" encoding="utf-8"?>
<a:theme xmlns:a="http://schemas.openxmlformats.org/drawingml/2006/main" name="30_BasicColor">
  <a:themeElements>
    <a:clrScheme name="30_BasicColor">
      <a:dk1>
        <a:srgbClr val="262626"/>
      </a:dk1>
      <a:lt1>
        <a:srgbClr val="003462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30_BasicColor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30_BasicCol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262626"/>
            </a:solidFill>
            <a:effectLst/>
            <a:uFillTx/>
            <a:latin typeface="Mont Book"/>
            <a:ea typeface="Mont Book"/>
            <a:cs typeface="Mont Book"/>
            <a:sym typeface="Mont Boo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30_BasicColor">
  <a:themeElements>
    <a:clrScheme name="30_BasicColor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30_BasicColor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30_BasicCol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262626"/>
            </a:solidFill>
            <a:effectLst/>
            <a:uFillTx/>
            <a:latin typeface="Mont Book"/>
            <a:ea typeface="Mont Book"/>
            <a:cs typeface="Mont Book"/>
            <a:sym typeface="Mont Boo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9638</TotalTime>
  <Words>1179</Words>
  <Application>Microsoft Office PowerPoint</Application>
  <PresentationFormat>Custom</PresentationFormat>
  <Paragraphs>144</Paragraphs>
  <Slides>14</Slides>
  <Notes>8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0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Arial</vt:lpstr>
      <vt:lpstr>Google Sans</vt:lpstr>
      <vt:lpstr>Helvetica Neue</vt:lpstr>
      <vt:lpstr>Mont Book</vt:lpstr>
      <vt:lpstr>Mont SemiBold</vt:lpstr>
      <vt:lpstr>Times New Roman</vt:lpstr>
      <vt:lpstr>30_BasicColor</vt:lpstr>
      <vt:lpstr>Data Quality &amp; Artificial Intelligence</vt:lpstr>
      <vt:lpstr>ISO/TC211 standardizes geoinfo quality</vt:lpstr>
      <vt:lpstr>Structure of a Data Quality Measure</vt:lpstr>
      <vt:lpstr>Blast from the past…</vt:lpstr>
      <vt:lpstr>…and now</vt:lpstr>
      <vt:lpstr>DQM – An example measure in OGC RAINBOW</vt:lpstr>
      <vt:lpstr>Example in turtle form</vt:lpstr>
      <vt:lpstr>Example in JSON-LD form</vt:lpstr>
      <vt:lpstr>DQ and AI</vt:lpstr>
      <vt:lpstr>DQ and AI</vt:lpstr>
      <vt:lpstr>OGC Code Sprint – goals</vt:lpstr>
      <vt:lpstr>PowerPoint Presentation</vt:lpstr>
      <vt:lpstr>OGC RAINBOW</vt:lpstr>
      <vt:lpstr>The model works as..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Ivana Ivanova</dc:creator>
  <cp:lastModifiedBy>Ivana Ivanova</cp:lastModifiedBy>
  <cp:revision>75</cp:revision>
  <dcterms:modified xsi:type="dcterms:W3CDTF">2024-06-10T08:12:35Z</dcterms:modified>
</cp:coreProperties>
</file>